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6"/>
  </p:notesMasterIdLst>
  <p:sldIdLst>
    <p:sldId id="402" r:id="rId2"/>
    <p:sldId id="450" r:id="rId3"/>
    <p:sldId id="452" r:id="rId4"/>
    <p:sldId id="453" r:id="rId5"/>
    <p:sldId id="403" r:id="rId6"/>
    <p:sldId id="455" r:id="rId7"/>
    <p:sldId id="456" r:id="rId8"/>
    <p:sldId id="406" r:id="rId9"/>
    <p:sldId id="444" r:id="rId10"/>
    <p:sldId id="408" r:id="rId11"/>
    <p:sldId id="410" r:id="rId12"/>
    <p:sldId id="445" r:id="rId13"/>
    <p:sldId id="412" r:id="rId14"/>
    <p:sldId id="415" r:id="rId15"/>
    <p:sldId id="417" r:id="rId16"/>
    <p:sldId id="446" r:id="rId17"/>
    <p:sldId id="418" r:id="rId18"/>
    <p:sldId id="419" r:id="rId19"/>
    <p:sldId id="421" r:id="rId20"/>
    <p:sldId id="423" r:id="rId21"/>
    <p:sldId id="425" r:id="rId22"/>
    <p:sldId id="447" r:id="rId23"/>
    <p:sldId id="426" r:id="rId24"/>
    <p:sldId id="427" r:id="rId25"/>
    <p:sldId id="429" r:id="rId26"/>
    <p:sldId id="431" r:id="rId27"/>
    <p:sldId id="432" r:id="rId28"/>
    <p:sldId id="435" r:id="rId29"/>
    <p:sldId id="438" r:id="rId30"/>
    <p:sldId id="441" r:id="rId31"/>
    <p:sldId id="457" r:id="rId32"/>
    <p:sldId id="458" r:id="rId33"/>
    <p:sldId id="454" r:id="rId34"/>
    <p:sldId id="459" r:id="rId35"/>
  </p:sldIdLst>
  <p:sldSz cx="9144000" cy="6858000" type="screen4x3"/>
  <p:notesSz cx="7315200" cy="9601200"/>
  <p:defaultTextStyle>
    <a:defPPr>
      <a:defRPr lang="en-US"/>
    </a:defPPr>
    <a:lvl1pPr algn="l" rtl="0" fontAlgn="base">
      <a:spcBef>
        <a:spcPct val="0"/>
      </a:spcBef>
      <a:spcAft>
        <a:spcPct val="0"/>
      </a:spcAft>
      <a:defRPr sz="1400" kern="1200">
        <a:solidFill>
          <a:schemeClr val="tx1"/>
        </a:solidFill>
        <a:latin typeface="Arial" pitchFamily="34" charset="0"/>
        <a:ea typeface="+mn-ea"/>
        <a:cs typeface="+mn-cs"/>
      </a:defRPr>
    </a:lvl1pPr>
    <a:lvl2pPr marL="457200" algn="l" rtl="0" fontAlgn="base">
      <a:spcBef>
        <a:spcPct val="0"/>
      </a:spcBef>
      <a:spcAft>
        <a:spcPct val="0"/>
      </a:spcAft>
      <a:defRPr sz="1400" kern="1200">
        <a:solidFill>
          <a:schemeClr val="tx1"/>
        </a:solidFill>
        <a:latin typeface="Arial" pitchFamily="34" charset="0"/>
        <a:ea typeface="+mn-ea"/>
        <a:cs typeface="+mn-cs"/>
      </a:defRPr>
    </a:lvl2pPr>
    <a:lvl3pPr marL="914400" algn="l" rtl="0" fontAlgn="base">
      <a:spcBef>
        <a:spcPct val="0"/>
      </a:spcBef>
      <a:spcAft>
        <a:spcPct val="0"/>
      </a:spcAft>
      <a:defRPr sz="1400" kern="1200">
        <a:solidFill>
          <a:schemeClr val="tx1"/>
        </a:solidFill>
        <a:latin typeface="Arial" pitchFamily="34" charset="0"/>
        <a:ea typeface="+mn-ea"/>
        <a:cs typeface="+mn-cs"/>
      </a:defRPr>
    </a:lvl3pPr>
    <a:lvl4pPr marL="1371600" algn="l" rtl="0" fontAlgn="base">
      <a:spcBef>
        <a:spcPct val="0"/>
      </a:spcBef>
      <a:spcAft>
        <a:spcPct val="0"/>
      </a:spcAft>
      <a:defRPr sz="1400" kern="1200">
        <a:solidFill>
          <a:schemeClr val="tx1"/>
        </a:solidFill>
        <a:latin typeface="Arial" pitchFamily="34" charset="0"/>
        <a:ea typeface="+mn-ea"/>
        <a:cs typeface="+mn-cs"/>
      </a:defRPr>
    </a:lvl4pPr>
    <a:lvl5pPr marL="1828800" algn="l" rtl="0" fontAlgn="base">
      <a:spcBef>
        <a:spcPct val="0"/>
      </a:spcBef>
      <a:spcAft>
        <a:spcPct val="0"/>
      </a:spcAft>
      <a:defRPr sz="1400" kern="1200">
        <a:solidFill>
          <a:schemeClr val="tx1"/>
        </a:solidFill>
        <a:latin typeface="Arial" pitchFamily="34" charset="0"/>
        <a:ea typeface="+mn-ea"/>
        <a:cs typeface="+mn-cs"/>
      </a:defRPr>
    </a:lvl5pPr>
    <a:lvl6pPr marL="2286000" algn="l" defTabSz="914400" rtl="0" eaLnBrk="1" latinLnBrk="0" hangingPunct="1">
      <a:defRPr sz="1400" kern="1200">
        <a:solidFill>
          <a:schemeClr val="tx1"/>
        </a:solidFill>
        <a:latin typeface="Arial" pitchFamily="34" charset="0"/>
        <a:ea typeface="+mn-ea"/>
        <a:cs typeface="+mn-cs"/>
      </a:defRPr>
    </a:lvl6pPr>
    <a:lvl7pPr marL="2743200" algn="l" defTabSz="914400" rtl="0" eaLnBrk="1" latinLnBrk="0" hangingPunct="1">
      <a:defRPr sz="1400" kern="1200">
        <a:solidFill>
          <a:schemeClr val="tx1"/>
        </a:solidFill>
        <a:latin typeface="Arial" pitchFamily="34" charset="0"/>
        <a:ea typeface="+mn-ea"/>
        <a:cs typeface="+mn-cs"/>
      </a:defRPr>
    </a:lvl7pPr>
    <a:lvl8pPr marL="3200400" algn="l" defTabSz="914400" rtl="0" eaLnBrk="1" latinLnBrk="0" hangingPunct="1">
      <a:defRPr sz="1400" kern="1200">
        <a:solidFill>
          <a:schemeClr val="tx1"/>
        </a:solidFill>
        <a:latin typeface="Arial" pitchFamily="34" charset="0"/>
        <a:ea typeface="+mn-ea"/>
        <a:cs typeface="+mn-cs"/>
      </a:defRPr>
    </a:lvl8pPr>
    <a:lvl9pPr marL="3657600" algn="l" defTabSz="914400" rtl="0" eaLnBrk="1" latinLnBrk="0" hangingPunct="1">
      <a:defRPr sz="14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777777"/>
    <a:srgbClr val="990000"/>
    <a:srgbClr val="996633"/>
    <a:srgbClr val="808000"/>
    <a:srgbClr val="CC9900"/>
    <a:srgbClr val="FFFF66"/>
    <a:srgbClr val="003300"/>
    <a:srgbClr val="FF99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3061" autoAdjust="0"/>
  </p:normalViewPr>
  <p:slideViewPr>
    <p:cSldViewPr>
      <p:cViewPr varScale="1">
        <p:scale>
          <a:sx n="114" d="100"/>
          <a:sy n="114" d="100"/>
        </p:scale>
        <p:origin x="266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1051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defRPr sz="1300"/>
            </a:lvl1pPr>
          </a:lstStyle>
          <a:p>
            <a:pPr>
              <a:defRPr/>
            </a:pPr>
            <a:endParaRPr lang="en-US"/>
          </a:p>
        </p:txBody>
      </p:sp>
      <p:sp>
        <p:nvSpPr>
          <p:cNvPr id="8195" name="Rectangle 3"/>
          <p:cNvSpPr>
            <a:spLocks noGrp="1" noChangeArrowheads="1"/>
          </p:cNvSpPr>
          <p:nvPr>
            <p:ph type="dt"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a:defRPr sz="1300"/>
            </a:lvl1pPr>
          </a:lstStyle>
          <a:p>
            <a:pPr>
              <a:defRPr/>
            </a:pPr>
            <a:endParaRPr lang="en-US"/>
          </a:p>
        </p:txBody>
      </p:sp>
      <p:sp>
        <p:nvSpPr>
          <p:cNvPr id="8499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31520" y="4560570"/>
            <a:ext cx="5852160" cy="432054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defRPr sz="1300"/>
            </a:lvl1pPr>
          </a:lstStyle>
          <a:p>
            <a:pPr>
              <a:defRPr/>
            </a:pPr>
            <a:endParaRPr lang="en-US"/>
          </a:p>
        </p:txBody>
      </p:sp>
      <p:sp>
        <p:nvSpPr>
          <p:cNvPr id="8199" name="Rectangle 7"/>
          <p:cNvSpPr>
            <a:spLocks noGrp="1" noChangeArrowheads="1"/>
          </p:cNvSpPr>
          <p:nvPr>
            <p:ph type="sldNum" sz="quarter" idx="5"/>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a:defRPr sz="1300"/>
            </a:lvl1pPr>
          </a:lstStyle>
          <a:p>
            <a:pPr>
              <a:defRPr/>
            </a:pPr>
            <a:fld id="{FF89EBC6-EB25-4342-AE71-7E931AC86E88}" type="slidenum">
              <a:rPr lang="en-US"/>
              <a:pPr>
                <a:defRPr/>
              </a:pPr>
              <a:t>‹#›</a:t>
            </a:fld>
            <a:endParaRPr lang="en-US"/>
          </a:p>
        </p:txBody>
      </p:sp>
    </p:spTree>
    <p:extLst>
      <p:ext uri="{BB962C8B-B14F-4D97-AF65-F5344CB8AC3E}">
        <p14:creationId xmlns:p14="http://schemas.microsoft.com/office/powerpoint/2010/main" val="3324965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F89EBC6-EB25-4342-AE71-7E931AC86E88}" type="slidenum">
              <a:rPr lang="en-US" smtClean="0"/>
              <a:pPr>
                <a:defRPr/>
              </a:pPr>
              <a:t>25</a:t>
            </a:fld>
            <a:endParaRPr lang="en-US"/>
          </a:p>
        </p:txBody>
      </p:sp>
    </p:spTree>
    <p:extLst>
      <p:ext uri="{BB962C8B-B14F-4D97-AF65-F5344CB8AC3E}">
        <p14:creationId xmlns:p14="http://schemas.microsoft.com/office/powerpoint/2010/main" val="3598248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362200"/>
            <a:ext cx="7772400" cy="707886"/>
          </a:xfrm>
        </p:spPr>
        <p:txBody>
          <a:bodyPr/>
          <a:lstStyle>
            <a:lvl1pPr>
              <a:defRPr sz="4000">
                <a:latin typeface="Calibri"/>
                <a:cs typeface="Calibri"/>
              </a:defRPr>
            </a:lvl1pPr>
          </a:lstStyle>
          <a:p>
            <a:r>
              <a:rPr lang="en-US" dirty="0"/>
              <a:t>Click to edit Master title style</a:t>
            </a:r>
          </a:p>
        </p:txBody>
      </p:sp>
      <p:sp>
        <p:nvSpPr>
          <p:cNvPr id="3" name="Subtitle 2"/>
          <p:cNvSpPr>
            <a:spLocks noGrp="1"/>
          </p:cNvSpPr>
          <p:nvPr>
            <p:ph type="subTitle" idx="1"/>
          </p:nvPr>
        </p:nvSpPr>
        <p:spPr>
          <a:xfrm>
            <a:off x="533400" y="3276600"/>
            <a:ext cx="7772400" cy="1752600"/>
          </a:xfrm>
        </p:spPr>
        <p:txBody>
          <a:bodyPr/>
          <a:lstStyle>
            <a:lvl1pPr marL="0" indent="0" algn="l">
              <a:buNone/>
              <a:defRPr>
                <a:latin typeface="Calibri"/>
                <a:cs typeface="Calibri"/>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457200"/>
            <a:ext cx="2152650" cy="5257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457200"/>
            <a:ext cx="630555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30200" y="457200"/>
            <a:ext cx="8585200" cy="609600"/>
          </a:xfrm>
        </p:spPr>
        <p:txBody>
          <a:bodyPr/>
          <a:lstStyle/>
          <a:p>
            <a:r>
              <a:rPr lang="en-US"/>
              <a:t>Click to edit Master title style</a:t>
            </a:r>
          </a:p>
        </p:txBody>
      </p:sp>
      <p:sp>
        <p:nvSpPr>
          <p:cNvPr id="3" name="Table Placeholder 2"/>
          <p:cNvSpPr>
            <a:spLocks noGrp="1"/>
          </p:cNvSpPr>
          <p:nvPr>
            <p:ph type="tbl" idx="1"/>
          </p:nvPr>
        </p:nvSpPr>
        <p:spPr>
          <a:xfrm>
            <a:off x="304800" y="1295400"/>
            <a:ext cx="8496300" cy="4419600"/>
          </a:xfrm>
        </p:spPr>
        <p:txBody>
          <a:bodyPr/>
          <a:lstStyle/>
          <a:p>
            <a:pPr lvl="0"/>
            <a:endParaRPr lang="en-US" noProof="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0200" y="457200"/>
            <a:ext cx="8585200" cy="609600"/>
          </a:xfrm>
        </p:spPr>
        <p:txBody>
          <a:bodyPr/>
          <a:lstStyle/>
          <a:p>
            <a:r>
              <a:rPr lang="en-US"/>
              <a:t>Click to edit Master title style</a:t>
            </a:r>
            <a:endParaRPr lang="en-IN"/>
          </a:p>
        </p:txBody>
      </p:sp>
      <p:sp>
        <p:nvSpPr>
          <p:cNvPr id="3" name="Text Placeholder 2"/>
          <p:cNvSpPr>
            <a:spLocks noGrp="1"/>
          </p:cNvSpPr>
          <p:nvPr>
            <p:ph type="body" sz="half" idx="1"/>
          </p:nvPr>
        </p:nvSpPr>
        <p:spPr>
          <a:xfrm>
            <a:off x="304800" y="1295400"/>
            <a:ext cx="417195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29150" y="1295400"/>
            <a:ext cx="417195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2006" y="838200"/>
            <a:ext cx="6756400" cy="609600"/>
          </a:xfrm>
        </p:spPr>
        <p:txBody>
          <a:bodyPr/>
          <a:lstStyle>
            <a:lvl1pPr>
              <a:defRPr>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304800" y="1752600"/>
            <a:ext cx="7463112" cy="4343400"/>
          </a:xfrm>
        </p:spPr>
        <p:txBody>
          <a:bodyPr/>
          <a:lstStyle>
            <a:lvl1pPr>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2225675"/>
            <a:ext cx="7772400" cy="1362075"/>
          </a:xfrm>
        </p:spPr>
        <p:txBody>
          <a:bodyPr/>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607142" y="3603779"/>
            <a:ext cx="7772400" cy="81582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295400"/>
            <a:ext cx="417195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295400"/>
            <a:ext cx="417195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bwMode="auto">
          <a:xfrm>
            <a:off x="304800" y="762000"/>
            <a:ext cx="675640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altLang="zh-TW" dirty="0"/>
              <a:t>Click to edit Master title style</a:t>
            </a:r>
          </a:p>
        </p:txBody>
      </p:sp>
      <p:sp>
        <p:nvSpPr>
          <p:cNvPr id="3075" name="Rectangle 3"/>
          <p:cNvSpPr>
            <a:spLocks noGrp="1" noChangeArrowheads="1"/>
          </p:cNvSpPr>
          <p:nvPr>
            <p:ph type="body" idx="1"/>
          </p:nvPr>
        </p:nvSpPr>
        <p:spPr bwMode="auto">
          <a:xfrm>
            <a:off x="304800" y="1752600"/>
            <a:ext cx="7463112"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TW" dirty="0"/>
              <a:t>Click to edit Master text styles</a:t>
            </a:r>
          </a:p>
          <a:p>
            <a:pPr lvl="1"/>
            <a:r>
              <a:rPr lang="en-US" altLang="zh-TW" dirty="0"/>
              <a:t>Second level</a:t>
            </a:r>
          </a:p>
          <a:p>
            <a:pPr lvl="2"/>
            <a:r>
              <a:rPr lang="en-US" altLang="zh-TW" dirty="0"/>
              <a:t>Third level</a:t>
            </a:r>
          </a:p>
        </p:txBody>
      </p:sp>
      <p:pic>
        <p:nvPicPr>
          <p:cNvPr id="6" name="Picture 5" descr="5.png"/>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5297365" y="0"/>
            <a:ext cx="3846635" cy="6858000"/>
          </a:xfrm>
          <a:prstGeom prst="rect">
            <a:avLst/>
          </a:prstGeom>
        </p:spPr>
      </p:pic>
      <p:pic>
        <p:nvPicPr>
          <p:cNvPr id="7" name="Picture 6" descr="Logo.png"/>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7767912" y="165115"/>
            <a:ext cx="1228603" cy="660590"/>
          </a:xfrm>
          <a:prstGeom prst="rect">
            <a:avLst/>
          </a:prstGeom>
        </p:spPr>
      </p:pic>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ransition/>
  <p:txStyles>
    <p:titleStyle>
      <a:lvl1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Calibri"/>
          <a:ea typeface="+mj-ea"/>
          <a:cs typeface="Calibri"/>
        </a:defRPr>
      </a:lvl1pPr>
      <a:lvl2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2pPr>
      <a:lvl3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3pPr>
      <a:lvl4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4pPr>
      <a:lvl5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5pPr>
      <a:lvl6pPr marL="4572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6pPr>
      <a:lvl7pPr marL="9144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7pPr>
      <a:lvl8pPr marL="13716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8pPr>
      <a:lvl9pPr marL="18288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9pPr>
    </p:titleStyle>
    <p:bodyStyle>
      <a:lvl1pPr marL="457200" indent="-457200" algn="l" rtl="0" eaLnBrk="0" fontAlgn="base" hangingPunct="0">
        <a:spcBef>
          <a:spcPct val="20000"/>
        </a:spcBef>
        <a:spcAft>
          <a:spcPct val="0"/>
        </a:spcAft>
        <a:buFont typeface="Wingdings" pitchFamily="2" charset="2"/>
        <a:buChar char="§"/>
        <a:defRPr sz="2400">
          <a:solidFill>
            <a:schemeClr val="tx1"/>
          </a:solidFill>
          <a:latin typeface="Calibri"/>
          <a:ea typeface="+mn-ea"/>
          <a:cs typeface="Calibri"/>
        </a:defRPr>
      </a:lvl1pPr>
      <a:lvl2pPr marL="974725" indent="-403225" algn="l" rtl="0" eaLnBrk="0" fontAlgn="base" hangingPunct="0">
        <a:spcBef>
          <a:spcPct val="20000"/>
        </a:spcBef>
        <a:spcAft>
          <a:spcPct val="0"/>
        </a:spcAft>
        <a:buFont typeface="Wingdings" pitchFamily="2" charset="2"/>
        <a:buChar char="§"/>
        <a:defRPr sz="2000">
          <a:solidFill>
            <a:schemeClr val="tx1"/>
          </a:solidFill>
          <a:latin typeface="Calibri"/>
          <a:cs typeface="Calibri"/>
        </a:defRPr>
      </a:lvl2pPr>
      <a:lvl3pPr marL="1431925" indent="-342900" algn="l" rtl="0" eaLnBrk="0" fontAlgn="base" hangingPunct="0">
        <a:spcBef>
          <a:spcPct val="20000"/>
        </a:spcBef>
        <a:spcAft>
          <a:spcPct val="0"/>
        </a:spcAft>
        <a:buSzPct val="180000"/>
        <a:buFont typeface="Lucida Sans Unicode" pitchFamily="34" charset="0"/>
        <a:buChar char="‑"/>
        <a:defRPr sz="1800">
          <a:solidFill>
            <a:schemeClr val="tx1"/>
          </a:solidFill>
          <a:latin typeface="Calibri"/>
          <a:cs typeface="Calibri"/>
        </a:defRPr>
      </a:lvl3pPr>
      <a:lvl4pPr marL="1774825" indent="-228600" algn="l" rtl="0" eaLnBrk="0" fontAlgn="base" hangingPunct="0">
        <a:spcBef>
          <a:spcPct val="20000"/>
        </a:spcBef>
        <a:spcAft>
          <a:spcPct val="0"/>
        </a:spcAft>
        <a:buChar char="–"/>
        <a:defRPr sz="2000">
          <a:solidFill>
            <a:schemeClr val="bg1"/>
          </a:solidFill>
          <a:latin typeface="Arial" pitchFamily="34" charset="0"/>
          <a:cs typeface="Arial" pitchFamily="34" charset="0"/>
        </a:defRPr>
      </a:lvl4pPr>
      <a:lvl5pPr marL="2117725" indent="-228600" algn="l" rtl="0" eaLnBrk="0" fontAlgn="base" hangingPunct="0">
        <a:spcBef>
          <a:spcPct val="20000"/>
        </a:spcBef>
        <a:spcAft>
          <a:spcPct val="0"/>
        </a:spcAft>
        <a:buChar char="»"/>
        <a:defRPr sz="2000">
          <a:solidFill>
            <a:schemeClr val="bg1"/>
          </a:solidFill>
          <a:latin typeface="Arial" pitchFamily="34" charset="0"/>
          <a:cs typeface="Arial" pitchFamily="34" charset="0"/>
        </a:defRPr>
      </a:lvl5pPr>
      <a:lvl6pPr marL="2574925" indent="-228600" algn="l" rtl="0" fontAlgn="base">
        <a:spcBef>
          <a:spcPct val="20000"/>
        </a:spcBef>
        <a:spcAft>
          <a:spcPct val="0"/>
        </a:spcAft>
        <a:buChar char="»"/>
        <a:defRPr sz="2000">
          <a:solidFill>
            <a:schemeClr val="bg1"/>
          </a:solidFill>
          <a:latin typeface="Arial" pitchFamily="34" charset="0"/>
          <a:cs typeface="Arial" pitchFamily="34" charset="0"/>
        </a:defRPr>
      </a:lvl6pPr>
      <a:lvl7pPr marL="3032125" indent="-228600" algn="l" rtl="0" fontAlgn="base">
        <a:spcBef>
          <a:spcPct val="20000"/>
        </a:spcBef>
        <a:spcAft>
          <a:spcPct val="0"/>
        </a:spcAft>
        <a:buChar char="»"/>
        <a:defRPr sz="2000">
          <a:solidFill>
            <a:schemeClr val="bg1"/>
          </a:solidFill>
          <a:latin typeface="Arial" pitchFamily="34" charset="0"/>
          <a:cs typeface="Arial" pitchFamily="34" charset="0"/>
        </a:defRPr>
      </a:lvl7pPr>
      <a:lvl8pPr marL="3489325" indent="-228600" algn="l" rtl="0" fontAlgn="base">
        <a:spcBef>
          <a:spcPct val="20000"/>
        </a:spcBef>
        <a:spcAft>
          <a:spcPct val="0"/>
        </a:spcAft>
        <a:buChar char="»"/>
        <a:defRPr sz="2000">
          <a:solidFill>
            <a:schemeClr val="bg1"/>
          </a:solidFill>
          <a:latin typeface="Arial" pitchFamily="34" charset="0"/>
          <a:cs typeface="Arial" pitchFamily="34" charset="0"/>
        </a:defRPr>
      </a:lvl8pPr>
      <a:lvl9pPr marL="3946525" indent="-228600" algn="l" rtl="0" fontAlgn="base">
        <a:spcBef>
          <a:spcPct val="20000"/>
        </a:spcBef>
        <a:spcAft>
          <a:spcPct val="0"/>
        </a:spcAft>
        <a:buChar char="»"/>
        <a:defRPr sz="2000">
          <a:solidFill>
            <a:schemeClr val="bg1"/>
          </a:solidFill>
          <a:latin typeface="Arial" pitchFamily="34" charset="0"/>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A7A48-0D30-1C44-A7AD-E36BD6D8AC8A}"/>
              </a:ext>
            </a:extLst>
          </p:cNvPr>
          <p:cNvSpPr>
            <a:spLocks noGrp="1"/>
          </p:cNvSpPr>
          <p:nvPr>
            <p:ph type="ctrTitle"/>
          </p:nvPr>
        </p:nvSpPr>
        <p:spPr>
          <a:xfrm>
            <a:off x="533400" y="2514600"/>
            <a:ext cx="7772400" cy="707886"/>
          </a:xfrm>
        </p:spPr>
        <p:txBody>
          <a:bodyPr/>
          <a:lstStyle/>
          <a:p>
            <a:r>
              <a:rPr lang="en-US" dirty="0"/>
              <a:t>What is the PCC all about?</a:t>
            </a:r>
          </a:p>
        </p:txBody>
      </p:sp>
    </p:spTree>
    <p:extLst>
      <p:ext uri="{BB962C8B-B14F-4D97-AF65-F5344CB8AC3E}">
        <p14:creationId xmlns:p14="http://schemas.microsoft.com/office/powerpoint/2010/main" val="142797551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D29C-2981-FD4B-8B5F-2D2C29B1C4DD}"/>
              </a:ext>
            </a:extLst>
          </p:cNvPr>
          <p:cNvSpPr>
            <a:spLocks noGrp="1"/>
          </p:cNvSpPr>
          <p:nvPr>
            <p:ph type="title"/>
          </p:nvPr>
        </p:nvSpPr>
        <p:spPr>
          <a:xfrm>
            <a:off x="228600" y="603541"/>
            <a:ext cx="6756400" cy="523220"/>
          </a:xfrm>
        </p:spPr>
        <p:txBody>
          <a:bodyPr/>
          <a:lstStyle/>
          <a:p>
            <a:r>
              <a:rPr lang="en-US" sz="2800" dirty="0"/>
              <a:t>Competency 4: Cultivates trust and safety</a:t>
            </a:r>
          </a:p>
        </p:txBody>
      </p:sp>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28600" y="1371600"/>
            <a:ext cx="7463112" cy="4343400"/>
          </a:xfrm>
        </p:spPr>
        <p:txBody>
          <a:bodyPr/>
          <a:lstStyle/>
          <a:p>
            <a:pPr marL="0" indent="0">
              <a:buNone/>
            </a:pPr>
            <a:r>
              <a:rPr lang="en-US" sz="1800" b="1" dirty="0">
                <a:solidFill>
                  <a:schemeClr val="accent6">
                    <a:lumMod val="50000"/>
                  </a:schemeClr>
                </a:solidFill>
              </a:rPr>
              <a:t>4.1: </a:t>
            </a:r>
            <a:r>
              <a:rPr lang="en-US" sz="1800" b="1" i="1" dirty="0">
                <a:solidFill>
                  <a:schemeClr val="accent6">
                    <a:lumMod val="50000"/>
                  </a:schemeClr>
                </a:solidFill>
              </a:rPr>
              <a:t>Coach acknowledges and respects the client’s unique talents, insights and work in the coaching process</a:t>
            </a:r>
            <a:endParaRPr lang="en-US" sz="1800" dirty="0"/>
          </a:p>
          <a:p>
            <a:pPr>
              <a:buFont typeface="Wingdings" pitchFamily="2" charset="2"/>
              <a:buChar char="Ø"/>
            </a:pPr>
            <a:r>
              <a:rPr lang="en-US" sz="1600" dirty="0"/>
              <a:t>Stroke the client where relevant “I see you willing to challenge your own perception of yourself” – must demonstrate both acknowledgement and respect</a:t>
            </a:r>
          </a:p>
          <a:p>
            <a:pPr>
              <a:buFont typeface="Wingdings" pitchFamily="2" charset="2"/>
              <a:buChar char="Ø"/>
            </a:pPr>
            <a:r>
              <a:rPr lang="en-US" sz="1600" dirty="0"/>
              <a:t>Any judgement of the client by the coach will be contra evidence for this marker</a:t>
            </a:r>
          </a:p>
          <a:p>
            <a:pPr>
              <a:buFont typeface="Wingdings" pitchFamily="2" charset="2"/>
              <a:buChar char="Ø"/>
            </a:pPr>
            <a:endParaRPr lang="en-US" sz="1600" dirty="0"/>
          </a:p>
          <a:p>
            <a:pPr marL="0" indent="0">
              <a:buNone/>
            </a:pPr>
            <a:r>
              <a:rPr lang="en-US" sz="1600" b="1" dirty="0">
                <a:solidFill>
                  <a:schemeClr val="accent6">
                    <a:lumMod val="50000"/>
                  </a:schemeClr>
                </a:solidFill>
              </a:rPr>
              <a:t>4.2: </a:t>
            </a:r>
            <a:r>
              <a:rPr lang="en-US" sz="1600" b="1" i="1" dirty="0">
                <a:solidFill>
                  <a:schemeClr val="accent6">
                    <a:lumMod val="50000"/>
                  </a:schemeClr>
                </a:solidFill>
              </a:rPr>
              <a:t>Coach shows empathy and concern for the client</a:t>
            </a:r>
            <a:endParaRPr lang="en-US" sz="1600" dirty="0"/>
          </a:p>
          <a:p>
            <a:pPr>
              <a:buFont typeface="Wingdings" pitchFamily="2" charset="2"/>
              <a:buChar char="Ø"/>
            </a:pPr>
            <a:r>
              <a:rPr lang="en-US" sz="1600" dirty="0"/>
              <a:t>This include reassurance that the coach is there to listen; expressing empathy (“</a:t>
            </a:r>
            <a:r>
              <a:rPr lang="en-US" sz="1600" i="1" dirty="0"/>
              <a:t>that sounds really difficult”) </a:t>
            </a:r>
            <a:r>
              <a:rPr lang="en-US" sz="1600" dirty="0"/>
              <a:t>or expressing concern </a:t>
            </a:r>
            <a:r>
              <a:rPr lang="en-US" sz="1600" i="1" dirty="0"/>
              <a:t>(“I’ve been thinking about you - how are things with your boss?”</a:t>
            </a:r>
            <a:r>
              <a:rPr lang="en-US" sz="1600" dirty="0"/>
              <a:t>)</a:t>
            </a:r>
          </a:p>
          <a:p>
            <a:pPr>
              <a:buFont typeface="Wingdings" pitchFamily="2" charset="2"/>
              <a:buChar char="Ø"/>
            </a:pPr>
            <a:r>
              <a:rPr lang="en-US" sz="1600" dirty="0"/>
              <a:t>Also, when strong emotions come up, being able to work with them instead of getting flustered or trying to move the client away from them </a:t>
            </a:r>
          </a:p>
          <a:p>
            <a:pPr>
              <a:buFont typeface="Wingdings" pitchFamily="2" charset="2"/>
              <a:buChar char="Ø"/>
            </a:pPr>
            <a:r>
              <a:rPr lang="en-US" sz="1600" dirty="0"/>
              <a:t>Holding space for the client instead of trying to fix the problem</a:t>
            </a:r>
          </a:p>
          <a:p>
            <a:pPr>
              <a:buFont typeface="Wingdings" pitchFamily="2" charset="2"/>
              <a:buChar char="Ø"/>
            </a:pPr>
            <a:r>
              <a:rPr lang="en-US" sz="1600" dirty="0"/>
              <a:t>Not being cold and aloof</a:t>
            </a:r>
          </a:p>
        </p:txBody>
      </p:sp>
    </p:spTree>
    <p:extLst>
      <p:ext uri="{BB962C8B-B14F-4D97-AF65-F5344CB8AC3E}">
        <p14:creationId xmlns:p14="http://schemas.microsoft.com/office/powerpoint/2010/main" val="12610653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304800" y="1524000"/>
            <a:ext cx="7463112" cy="4343400"/>
          </a:xfrm>
        </p:spPr>
        <p:txBody>
          <a:bodyPr/>
          <a:lstStyle/>
          <a:p>
            <a:pPr marL="0" indent="0">
              <a:buNone/>
            </a:pPr>
            <a:r>
              <a:rPr lang="en-US" sz="2000" b="1" dirty="0">
                <a:solidFill>
                  <a:schemeClr val="accent6">
                    <a:lumMod val="50000"/>
                  </a:schemeClr>
                </a:solidFill>
              </a:rPr>
              <a:t>4.3: </a:t>
            </a:r>
            <a:r>
              <a:rPr lang="en-US" sz="2000" b="1" i="1" dirty="0">
                <a:solidFill>
                  <a:schemeClr val="accent6">
                    <a:lumMod val="50000"/>
                  </a:schemeClr>
                </a:solidFill>
              </a:rPr>
              <a:t>Coach acknowledges and supports the client’s expression of feelings, perceptions, concerns, beliefs or suggestions</a:t>
            </a:r>
            <a:endParaRPr lang="en-US" sz="2000" dirty="0"/>
          </a:p>
          <a:p>
            <a:pPr>
              <a:buFont typeface="Wingdings" pitchFamily="2" charset="2"/>
              <a:buChar char="Ø"/>
            </a:pPr>
            <a:r>
              <a:rPr lang="en-US" sz="1600" dirty="0"/>
              <a:t>This is actively encouraging the client to express themselves “tell me more about that thought/feeling”</a:t>
            </a:r>
          </a:p>
          <a:p>
            <a:pPr>
              <a:buFont typeface="Wingdings" pitchFamily="2" charset="2"/>
              <a:buChar char="Ø"/>
            </a:pPr>
            <a:r>
              <a:rPr lang="en-US" sz="1600" dirty="0"/>
              <a:t>Also about paraphrasing and acknowledging what the client has said</a:t>
            </a:r>
          </a:p>
          <a:p>
            <a:pPr>
              <a:buFont typeface="Wingdings" pitchFamily="2" charset="2"/>
              <a:buChar char="Ø"/>
            </a:pPr>
            <a:r>
              <a:rPr lang="en-US" sz="1600" dirty="0"/>
              <a:t>Interrupting or adding judgement by saying things like “aha” would be contra evidence</a:t>
            </a:r>
          </a:p>
          <a:p>
            <a:pPr>
              <a:buFont typeface="Wingdings" pitchFamily="2" charset="2"/>
              <a:buChar char="Ø"/>
            </a:pPr>
            <a:endParaRPr lang="en-US" sz="1800" dirty="0"/>
          </a:p>
          <a:p>
            <a:pPr marL="0" indent="0">
              <a:buNone/>
            </a:pPr>
            <a:r>
              <a:rPr lang="en-US" sz="1800" b="1" dirty="0">
                <a:solidFill>
                  <a:schemeClr val="accent6">
                    <a:lumMod val="50000"/>
                  </a:schemeClr>
                </a:solidFill>
              </a:rPr>
              <a:t>4.4: </a:t>
            </a:r>
            <a:r>
              <a:rPr lang="en-US" sz="1800" b="1" i="1" dirty="0">
                <a:solidFill>
                  <a:schemeClr val="accent6">
                    <a:lumMod val="50000"/>
                  </a:schemeClr>
                </a:solidFill>
              </a:rPr>
              <a:t>Coach invites the client to respond in any way to the coach’s contributions and accepts the client’s response</a:t>
            </a:r>
            <a:endParaRPr lang="en-US" sz="1800" dirty="0"/>
          </a:p>
          <a:p>
            <a:pPr>
              <a:buFont typeface="Wingdings" pitchFamily="2" charset="2"/>
              <a:buChar char="Ø"/>
            </a:pPr>
            <a:r>
              <a:rPr lang="en-US" sz="1600" dirty="0"/>
              <a:t>If you share an observation, make it clear to the client that they are free to discard or disagree with what you have said. Or follow up the observation with a question that clearly invites sharing.</a:t>
            </a:r>
          </a:p>
          <a:p>
            <a:pPr>
              <a:buFont typeface="Wingdings" pitchFamily="2" charset="2"/>
              <a:buChar char="Ø"/>
            </a:pPr>
            <a:r>
              <a:rPr lang="en-US" sz="1600" dirty="0"/>
              <a:t>And accept what the client says (instead of pushing them to accept your observation)</a:t>
            </a:r>
          </a:p>
          <a:p>
            <a:pPr>
              <a:buFont typeface="Wingdings" pitchFamily="2" charset="2"/>
              <a:buChar char="Ø"/>
            </a:pPr>
            <a:endParaRPr lang="en-US" sz="1800" dirty="0"/>
          </a:p>
        </p:txBody>
      </p:sp>
      <p:sp>
        <p:nvSpPr>
          <p:cNvPr id="2" name="Title 1">
            <a:extLst>
              <a:ext uri="{FF2B5EF4-FFF2-40B4-BE49-F238E27FC236}">
                <a16:creationId xmlns:a16="http://schemas.microsoft.com/office/drawing/2014/main" id="{E5A364BD-9E9D-8459-198E-8686E6949F2D}"/>
              </a:ext>
            </a:extLst>
          </p:cNvPr>
          <p:cNvSpPr>
            <a:spLocks noGrp="1"/>
          </p:cNvSpPr>
          <p:nvPr>
            <p:ph type="title"/>
          </p:nvPr>
        </p:nvSpPr>
        <p:spPr>
          <a:xfrm>
            <a:off x="228600" y="603541"/>
            <a:ext cx="6756400" cy="523220"/>
          </a:xfrm>
        </p:spPr>
        <p:txBody>
          <a:bodyPr/>
          <a:lstStyle/>
          <a:p>
            <a:r>
              <a:rPr lang="en-US" sz="2800" dirty="0"/>
              <a:t>Competency 4: Cultivates trust and safety</a:t>
            </a:r>
          </a:p>
        </p:txBody>
      </p:sp>
    </p:spTree>
    <p:extLst>
      <p:ext uri="{BB962C8B-B14F-4D97-AF65-F5344CB8AC3E}">
        <p14:creationId xmlns:p14="http://schemas.microsoft.com/office/powerpoint/2010/main" val="34998387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67A45-8CE0-B144-8FD3-7653EB05E817}"/>
              </a:ext>
            </a:extLst>
          </p:cNvPr>
          <p:cNvSpPr>
            <a:spLocks noGrp="1"/>
          </p:cNvSpPr>
          <p:nvPr>
            <p:ph type="title"/>
          </p:nvPr>
        </p:nvSpPr>
        <p:spPr/>
        <p:txBody>
          <a:bodyPr/>
          <a:lstStyle/>
          <a:p>
            <a:r>
              <a:rPr lang="en-US" dirty="0"/>
              <a:t>In sum</a:t>
            </a:r>
          </a:p>
        </p:txBody>
      </p:sp>
      <p:sp>
        <p:nvSpPr>
          <p:cNvPr id="3" name="Content Placeholder 2">
            <a:extLst>
              <a:ext uri="{FF2B5EF4-FFF2-40B4-BE49-F238E27FC236}">
                <a16:creationId xmlns:a16="http://schemas.microsoft.com/office/drawing/2014/main" id="{7AB70B32-037C-E141-814E-9181CF35BD8E}"/>
              </a:ext>
            </a:extLst>
          </p:cNvPr>
          <p:cNvSpPr>
            <a:spLocks noGrp="1"/>
          </p:cNvSpPr>
          <p:nvPr>
            <p:ph idx="1"/>
          </p:nvPr>
        </p:nvSpPr>
        <p:spPr/>
        <p:txBody>
          <a:bodyPr/>
          <a:lstStyle/>
          <a:p>
            <a:r>
              <a:rPr lang="en-US" dirty="0"/>
              <a:t>Acknowledge and respect the client</a:t>
            </a:r>
          </a:p>
          <a:p>
            <a:r>
              <a:rPr lang="en-US" dirty="0"/>
              <a:t>Show empathy and concern</a:t>
            </a:r>
          </a:p>
          <a:p>
            <a:r>
              <a:rPr lang="en-US" dirty="0"/>
              <a:t>Actively encourage the client to share </a:t>
            </a:r>
          </a:p>
          <a:p>
            <a:r>
              <a:rPr lang="en-US" dirty="0"/>
              <a:t>Invite the client to respond in any way to what you are sharing</a:t>
            </a:r>
          </a:p>
        </p:txBody>
      </p:sp>
    </p:spTree>
    <p:extLst>
      <p:ext uri="{BB962C8B-B14F-4D97-AF65-F5344CB8AC3E}">
        <p14:creationId xmlns:p14="http://schemas.microsoft.com/office/powerpoint/2010/main" val="404067005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D29C-2981-FD4B-8B5F-2D2C29B1C4DD}"/>
              </a:ext>
            </a:extLst>
          </p:cNvPr>
          <p:cNvSpPr>
            <a:spLocks noGrp="1"/>
          </p:cNvSpPr>
          <p:nvPr>
            <p:ph type="title"/>
          </p:nvPr>
        </p:nvSpPr>
        <p:spPr>
          <a:xfrm>
            <a:off x="152400" y="381000"/>
            <a:ext cx="6756400" cy="523220"/>
          </a:xfrm>
        </p:spPr>
        <p:txBody>
          <a:bodyPr/>
          <a:lstStyle/>
          <a:p>
            <a:r>
              <a:rPr lang="en-US" sz="2800" dirty="0"/>
              <a:t>Competency 5: Maintains presence</a:t>
            </a:r>
          </a:p>
        </p:txBody>
      </p:sp>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174812" y="1066800"/>
            <a:ext cx="7863114" cy="4343400"/>
          </a:xfrm>
        </p:spPr>
        <p:txBody>
          <a:bodyPr/>
          <a:lstStyle/>
          <a:p>
            <a:pPr marL="0" indent="0">
              <a:buNone/>
            </a:pPr>
            <a:r>
              <a:rPr lang="en-US" sz="2000" b="1" dirty="0">
                <a:solidFill>
                  <a:schemeClr val="accent6">
                    <a:lumMod val="50000"/>
                  </a:schemeClr>
                </a:solidFill>
              </a:rPr>
              <a:t>5.1: </a:t>
            </a:r>
            <a:r>
              <a:rPr lang="en-US" sz="2000" b="1" i="1" dirty="0">
                <a:solidFill>
                  <a:schemeClr val="accent6">
                    <a:lumMod val="50000"/>
                  </a:schemeClr>
                </a:solidFill>
              </a:rPr>
              <a:t>Coach acts in response to the whole person of the client (the who)</a:t>
            </a:r>
            <a:endParaRPr lang="en-US" sz="2000" dirty="0"/>
          </a:p>
          <a:p>
            <a:pPr>
              <a:buFont typeface="Wingdings" pitchFamily="2" charset="2"/>
              <a:buChar char="Ø"/>
            </a:pPr>
            <a:r>
              <a:rPr lang="en-US" sz="1800" dirty="0"/>
              <a:t>This is where the coach does not focus just on the situation (the what) but also invites the client to explore their values, beliefs, culture – anything that influences how they think, relate, learn, feel </a:t>
            </a:r>
            <a:r>
              <a:rPr lang="en-US" sz="1800" dirty="0" err="1"/>
              <a:t>etc</a:t>
            </a:r>
            <a:endParaRPr lang="en-US" sz="1800" dirty="0"/>
          </a:p>
          <a:p>
            <a:pPr>
              <a:buFont typeface="Wingdings" pitchFamily="2" charset="2"/>
              <a:buChar char="Ø"/>
            </a:pPr>
            <a:r>
              <a:rPr lang="en-US" sz="1800" dirty="0"/>
              <a:t>It could also manifest as the coach tailoring the approach to the individual. </a:t>
            </a:r>
          </a:p>
          <a:p>
            <a:pPr>
              <a:buFont typeface="Wingdings" pitchFamily="2" charset="2"/>
              <a:buChar char="Ø"/>
            </a:pPr>
            <a:r>
              <a:rPr lang="en-US" sz="1800" dirty="0"/>
              <a:t>Could also include the coach bringing in what the client has shared in a previous meeting that could be relevant to this situation</a:t>
            </a:r>
          </a:p>
          <a:p>
            <a:pPr>
              <a:buFont typeface="Wingdings" pitchFamily="2" charset="2"/>
              <a:buChar char="Ø"/>
            </a:pPr>
            <a:r>
              <a:rPr lang="en-US" sz="1800" dirty="0"/>
              <a:t>Important that all of this is in the context of the client’s goal and that the coach lets go if the client is unwilling to delve deeper</a:t>
            </a:r>
          </a:p>
          <a:p>
            <a:pPr>
              <a:buFont typeface="Wingdings" pitchFamily="2" charset="2"/>
              <a:buChar char="Ø"/>
            </a:pPr>
            <a:endParaRPr lang="en-US" sz="1800" dirty="0"/>
          </a:p>
          <a:p>
            <a:pPr marL="0" indent="0">
              <a:buNone/>
            </a:pPr>
            <a:r>
              <a:rPr lang="en-US" sz="2000" b="1" dirty="0">
                <a:solidFill>
                  <a:schemeClr val="accent6">
                    <a:lumMod val="50000"/>
                  </a:schemeClr>
                </a:solidFill>
              </a:rPr>
              <a:t>5.2: </a:t>
            </a:r>
            <a:r>
              <a:rPr lang="en-US" sz="2000" b="1" i="1" dirty="0">
                <a:solidFill>
                  <a:schemeClr val="accent6">
                    <a:lumMod val="50000"/>
                  </a:schemeClr>
                </a:solidFill>
              </a:rPr>
              <a:t>Coach acts in response to what the client wants to accomplish throughout the session (the what)</a:t>
            </a:r>
            <a:endParaRPr lang="en-US" sz="2000" dirty="0"/>
          </a:p>
          <a:p>
            <a:pPr>
              <a:buFont typeface="Wingdings" pitchFamily="2" charset="2"/>
              <a:buChar char="Ø"/>
            </a:pPr>
            <a:r>
              <a:rPr lang="en-US" sz="1800" dirty="0"/>
              <a:t>This is embracing the client’s goals; not imposing their own and inviting the client to stay focused on those</a:t>
            </a:r>
          </a:p>
          <a:p>
            <a:pPr>
              <a:buFont typeface="Wingdings" pitchFamily="2" charset="2"/>
              <a:buChar char="Ø"/>
            </a:pPr>
            <a:r>
              <a:rPr lang="en-US" sz="1800" dirty="0"/>
              <a:t>Checking in to see if the session is on track</a:t>
            </a:r>
          </a:p>
          <a:p>
            <a:pPr>
              <a:buFont typeface="Wingdings" pitchFamily="2" charset="2"/>
              <a:buChar char="Ø"/>
            </a:pPr>
            <a:r>
              <a:rPr lang="en-US" sz="1800" dirty="0"/>
              <a:t>If there is a change of focus, to bring that to the client’s notice and re-establish a goal</a:t>
            </a:r>
          </a:p>
          <a:p>
            <a:pPr marL="0" indent="0">
              <a:buNone/>
            </a:pPr>
            <a:endParaRPr lang="en-US" sz="1800" dirty="0"/>
          </a:p>
        </p:txBody>
      </p:sp>
    </p:spTree>
    <p:extLst>
      <p:ext uri="{BB962C8B-B14F-4D97-AF65-F5344CB8AC3E}">
        <p14:creationId xmlns:p14="http://schemas.microsoft.com/office/powerpoint/2010/main" val="37487009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28600" y="1257300"/>
            <a:ext cx="7924800" cy="4343400"/>
          </a:xfrm>
        </p:spPr>
        <p:txBody>
          <a:bodyPr/>
          <a:lstStyle/>
          <a:p>
            <a:pPr marL="0" indent="0">
              <a:buNone/>
            </a:pPr>
            <a:r>
              <a:rPr lang="en-US" sz="1800" b="1" dirty="0">
                <a:solidFill>
                  <a:schemeClr val="accent6">
                    <a:lumMod val="50000"/>
                  </a:schemeClr>
                </a:solidFill>
              </a:rPr>
              <a:t>5.3: </a:t>
            </a:r>
            <a:r>
              <a:rPr lang="en-US" sz="1800" b="1" i="1" dirty="0">
                <a:solidFill>
                  <a:schemeClr val="accent6">
                    <a:lumMod val="50000"/>
                  </a:schemeClr>
                </a:solidFill>
              </a:rPr>
              <a:t>Coach partners with the client by supporting the client to choose what happens in the session</a:t>
            </a:r>
            <a:endParaRPr lang="en-US" sz="1800" dirty="0"/>
          </a:p>
          <a:p>
            <a:pPr>
              <a:buFont typeface="Wingdings" pitchFamily="2" charset="2"/>
              <a:buChar char="Ø"/>
            </a:pPr>
            <a:r>
              <a:rPr lang="en-US" sz="1800" dirty="0"/>
              <a:t>Offers all possible directions about where to go next and follows based on client response</a:t>
            </a:r>
          </a:p>
          <a:p>
            <a:pPr>
              <a:buFont typeface="Wingdings" pitchFamily="2" charset="2"/>
              <a:buChar char="Ø"/>
            </a:pPr>
            <a:r>
              <a:rPr lang="en-US" sz="1800" dirty="0"/>
              <a:t>Checks in to see if the session direction is working for the client</a:t>
            </a:r>
          </a:p>
          <a:p>
            <a:pPr>
              <a:buFont typeface="Wingdings" pitchFamily="2" charset="2"/>
              <a:buChar char="Ø"/>
            </a:pPr>
            <a:r>
              <a:rPr lang="en-US" sz="1800" dirty="0"/>
              <a:t>Checks for permission before using a tool or technique/ sharing an observation</a:t>
            </a:r>
          </a:p>
          <a:p>
            <a:pPr>
              <a:buFont typeface="Wingdings" pitchFamily="2" charset="2"/>
              <a:buChar char="Ø"/>
            </a:pPr>
            <a:r>
              <a:rPr lang="en-US" sz="1800" dirty="0"/>
              <a:t>Avoids leading questions</a:t>
            </a:r>
          </a:p>
          <a:p>
            <a:pPr>
              <a:buFont typeface="Wingdings" pitchFamily="2" charset="2"/>
              <a:buChar char="Ø"/>
            </a:pPr>
            <a:endParaRPr lang="en-US" sz="1800" dirty="0"/>
          </a:p>
          <a:p>
            <a:pPr marL="0" indent="0">
              <a:buNone/>
            </a:pPr>
            <a:r>
              <a:rPr lang="en-US" sz="1800" b="1" dirty="0">
                <a:solidFill>
                  <a:schemeClr val="accent6">
                    <a:lumMod val="50000"/>
                  </a:schemeClr>
                </a:solidFill>
              </a:rPr>
              <a:t>5.4: </a:t>
            </a:r>
            <a:r>
              <a:rPr lang="en-US" sz="1800" b="1" i="1" dirty="0">
                <a:solidFill>
                  <a:schemeClr val="accent6">
                    <a:lumMod val="50000"/>
                  </a:schemeClr>
                </a:solidFill>
              </a:rPr>
              <a:t>Coach demonstrates curiosity to learn more about the client</a:t>
            </a:r>
            <a:endParaRPr lang="en-US" sz="1800" dirty="0"/>
          </a:p>
          <a:p>
            <a:pPr>
              <a:buFont typeface="Wingdings" pitchFamily="2" charset="2"/>
              <a:buChar char="Ø"/>
            </a:pPr>
            <a:r>
              <a:rPr lang="en-US" sz="1800" dirty="0"/>
              <a:t>Demonstrates interest in the client’s view of themselves and their world</a:t>
            </a:r>
          </a:p>
          <a:p>
            <a:pPr>
              <a:buFont typeface="Wingdings" pitchFamily="2" charset="2"/>
              <a:buChar char="Ø"/>
            </a:pPr>
            <a:r>
              <a:rPr lang="en-US" sz="1800" dirty="0"/>
              <a:t>Listens more than speaks</a:t>
            </a:r>
          </a:p>
          <a:p>
            <a:pPr>
              <a:buFont typeface="Wingdings" pitchFamily="2" charset="2"/>
              <a:buChar char="Ø"/>
            </a:pPr>
            <a:r>
              <a:rPr lang="en-US" sz="1800" dirty="0"/>
              <a:t>Contra-indication – when a coach focuses on gathering information to help them solve the problem rather than on what would be useful to the client</a:t>
            </a:r>
          </a:p>
          <a:p>
            <a:pPr marL="0" indent="0">
              <a:buNone/>
            </a:pPr>
            <a:endParaRPr lang="en-US" sz="1800" dirty="0"/>
          </a:p>
        </p:txBody>
      </p:sp>
      <p:sp>
        <p:nvSpPr>
          <p:cNvPr id="2" name="Title 1">
            <a:extLst>
              <a:ext uri="{FF2B5EF4-FFF2-40B4-BE49-F238E27FC236}">
                <a16:creationId xmlns:a16="http://schemas.microsoft.com/office/drawing/2014/main" id="{A3B3BA02-7C1E-B7BD-32FD-6EC0FFBA8D9E}"/>
              </a:ext>
            </a:extLst>
          </p:cNvPr>
          <p:cNvSpPr>
            <a:spLocks noGrp="1"/>
          </p:cNvSpPr>
          <p:nvPr>
            <p:ph type="title"/>
          </p:nvPr>
        </p:nvSpPr>
        <p:spPr>
          <a:xfrm>
            <a:off x="152400" y="381000"/>
            <a:ext cx="6756400" cy="523220"/>
          </a:xfrm>
        </p:spPr>
        <p:txBody>
          <a:bodyPr/>
          <a:lstStyle/>
          <a:p>
            <a:r>
              <a:rPr lang="en-US" sz="2800" dirty="0"/>
              <a:t>Competency 5: Maintains presence</a:t>
            </a:r>
          </a:p>
        </p:txBody>
      </p:sp>
    </p:spTree>
    <p:extLst>
      <p:ext uri="{BB962C8B-B14F-4D97-AF65-F5344CB8AC3E}">
        <p14:creationId xmlns:p14="http://schemas.microsoft.com/office/powerpoint/2010/main" val="20774155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90286" y="1828800"/>
            <a:ext cx="7463112" cy="4343400"/>
          </a:xfrm>
        </p:spPr>
        <p:txBody>
          <a:bodyPr/>
          <a:lstStyle/>
          <a:p>
            <a:pPr marL="0" indent="0">
              <a:buNone/>
            </a:pPr>
            <a:r>
              <a:rPr lang="en-US" sz="2000" b="1" dirty="0">
                <a:solidFill>
                  <a:schemeClr val="accent6">
                    <a:lumMod val="50000"/>
                  </a:schemeClr>
                </a:solidFill>
              </a:rPr>
              <a:t>5.5</a:t>
            </a:r>
          </a:p>
          <a:p>
            <a:pPr marL="0" indent="0">
              <a:buNone/>
            </a:pPr>
            <a:r>
              <a:rPr lang="en-US" sz="2000" b="1" i="1" dirty="0">
                <a:solidFill>
                  <a:schemeClr val="accent6">
                    <a:lumMod val="50000"/>
                  </a:schemeClr>
                </a:solidFill>
              </a:rPr>
              <a:t>Coach allows for silence, pause and reflection</a:t>
            </a:r>
          </a:p>
          <a:p>
            <a:pPr marL="0" indent="0">
              <a:buNone/>
            </a:pPr>
            <a:endParaRPr lang="en-US" sz="2000" dirty="0"/>
          </a:p>
          <a:p>
            <a:pPr>
              <a:buFont typeface="Wingdings" pitchFamily="2" charset="2"/>
              <a:buChar char="Ø"/>
            </a:pPr>
            <a:r>
              <a:rPr lang="en-US" sz="2000" dirty="0"/>
              <a:t>This is measured by positive evidence </a:t>
            </a:r>
            <a:r>
              <a:rPr lang="en-US" sz="2000" dirty="0" err="1"/>
              <a:t>ie</a:t>
            </a:r>
            <a:r>
              <a:rPr lang="en-US" sz="2000" dirty="0"/>
              <a:t> the coach allowing enough time for silence and reflection</a:t>
            </a:r>
          </a:p>
          <a:p>
            <a:pPr>
              <a:buFont typeface="Wingdings" pitchFamily="2" charset="2"/>
              <a:buChar char="Ø"/>
            </a:pPr>
            <a:r>
              <a:rPr lang="en-US" sz="2000" dirty="0"/>
              <a:t>Avoid asking multiple questions; interrupting the client or not giving the client time to reflect</a:t>
            </a:r>
          </a:p>
          <a:p>
            <a:pPr>
              <a:buFont typeface="Wingdings" pitchFamily="2" charset="2"/>
              <a:buChar char="Ø"/>
            </a:pPr>
            <a:r>
              <a:rPr lang="en-US" sz="2000" dirty="0"/>
              <a:t>Even using small words or sounds (like “hmm”) significantly could come in the way of the client’s ability to reflect</a:t>
            </a:r>
          </a:p>
        </p:txBody>
      </p:sp>
      <p:sp>
        <p:nvSpPr>
          <p:cNvPr id="5" name="Title 4">
            <a:extLst>
              <a:ext uri="{FF2B5EF4-FFF2-40B4-BE49-F238E27FC236}">
                <a16:creationId xmlns:a16="http://schemas.microsoft.com/office/drawing/2014/main" id="{298D38CC-EB95-A0C4-9974-1483A15F9573}"/>
              </a:ext>
            </a:extLst>
          </p:cNvPr>
          <p:cNvSpPr>
            <a:spLocks noGrp="1"/>
          </p:cNvSpPr>
          <p:nvPr>
            <p:ph type="title"/>
          </p:nvPr>
        </p:nvSpPr>
        <p:spPr/>
        <p:txBody>
          <a:bodyPr/>
          <a:lstStyle/>
          <a:p>
            <a:endParaRPr lang="en-US"/>
          </a:p>
        </p:txBody>
      </p:sp>
      <p:sp>
        <p:nvSpPr>
          <p:cNvPr id="2" name="Title 1">
            <a:extLst>
              <a:ext uri="{FF2B5EF4-FFF2-40B4-BE49-F238E27FC236}">
                <a16:creationId xmlns:a16="http://schemas.microsoft.com/office/drawing/2014/main" id="{E34C6FDA-28A5-E4BD-B6DF-979090073D03}"/>
              </a:ext>
            </a:extLst>
          </p:cNvPr>
          <p:cNvSpPr txBox="1">
            <a:spLocks/>
          </p:cNvSpPr>
          <p:nvPr/>
        </p:nvSpPr>
        <p:spPr bwMode="auto">
          <a:xfrm>
            <a:off x="228600" y="685800"/>
            <a:ext cx="6756400" cy="523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Calibri" panose="020F0502020204030204" pitchFamily="34" charset="0"/>
                <a:ea typeface="+mj-ea"/>
                <a:cs typeface="Calibri" panose="020F0502020204030204" pitchFamily="34" charset="0"/>
              </a:defRPr>
            </a:lvl1pPr>
            <a:lvl2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2pPr>
            <a:lvl3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3pPr>
            <a:lvl4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4pPr>
            <a:lvl5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5pPr>
            <a:lvl6pPr marL="4572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6pPr>
            <a:lvl7pPr marL="9144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7pPr>
            <a:lvl8pPr marL="13716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8pPr>
            <a:lvl9pPr marL="18288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9pPr>
          </a:lstStyle>
          <a:p>
            <a:r>
              <a:rPr lang="en-US" sz="2800" kern="0"/>
              <a:t>Competency 5: Maintains presence</a:t>
            </a:r>
            <a:endParaRPr lang="en-US" sz="2800" kern="0" dirty="0"/>
          </a:p>
        </p:txBody>
      </p:sp>
    </p:spTree>
    <p:extLst>
      <p:ext uri="{BB962C8B-B14F-4D97-AF65-F5344CB8AC3E}">
        <p14:creationId xmlns:p14="http://schemas.microsoft.com/office/powerpoint/2010/main" val="122546444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99493-A2BD-6D46-906F-475411F99F33}"/>
              </a:ext>
            </a:extLst>
          </p:cNvPr>
          <p:cNvSpPr>
            <a:spLocks noGrp="1"/>
          </p:cNvSpPr>
          <p:nvPr>
            <p:ph type="title"/>
          </p:nvPr>
        </p:nvSpPr>
        <p:spPr/>
        <p:txBody>
          <a:bodyPr/>
          <a:lstStyle/>
          <a:p>
            <a:r>
              <a:rPr lang="en-US" dirty="0"/>
              <a:t>In short</a:t>
            </a:r>
          </a:p>
        </p:txBody>
      </p:sp>
      <p:sp>
        <p:nvSpPr>
          <p:cNvPr id="3" name="Content Placeholder 2">
            <a:extLst>
              <a:ext uri="{FF2B5EF4-FFF2-40B4-BE49-F238E27FC236}">
                <a16:creationId xmlns:a16="http://schemas.microsoft.com/office/drawing/2014/main" id="{9DF70476-2975-6A42-9399-B98021C4067A}"/>
              </a:ext>
            </a:extLst>
          </p:cNvPr>
          <p:cNvSpPr>
            <a:spLocks noGrp="1"/>
          </p:cNvSpPr>
          <p:nvPr>
            <p:ph idx="1"/>
          </p:nvPr>
        </p:nvSpPr>
        <p:spPr/>
        <p:txBody>
          <a:bodyPr/>
          <a:lstStyle/>
          <a:p>
            <a:r>
              <a:rPr lang="en-US" dirty="0"/>
              <a:t>Pay attention to the client’s internal process and their external context</a:t>
            </a:r>
          </a:p>
          <a:p>
            <a:r>
              <a:rPr lang="en-US" dirty="0"/>
              <a:t>Stay present to the contract – if the contract changes, bring it up</a:t>
            </a:r>
          </a:p>
          <a:p>
            <a:r>
              <a:rPr lang="en-US" dirty="0"/>
              <a:t>Let the client know that they can decide how the conversation goes – asking for permission</a:t>
            </a:r>
          </a:p>
          <a:p>
            <a:r>
              <a:rPr lang="en-US" dirty="0"/>
              <a:t>Demonstrate curiosity about the client</a:t>
            </a:r>
          </a:p>
          <a:p>
            <a:r>
              <a:rPr lang="en-US" dirty="0"/>
              <a:t>Allow for silence</a:t>
            </a:r>
          </a:p>
          <a:p>
            <a:endParaRPr lang="en-US" dirty="0"/>
          </a:p>
          <a:p>
            <a:endParaRPr lang="en-US" dirty="0"/>
          </a:p>
        </p:txBody>
      </p:sp>
    </p:spTree>
    <p:extLst>
      <p:ext uri="{BB962C8B-B14F-4D97-AF65-F5344CB8AC3E}">
        <p14:creationId xmlns:p14="http://schemas.microsoft.com/office/powerpoint/2010/main" val="302612080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D29C-2981-FD4B-8B5F-2D2C29B1C4DD}"/>
              </a:ext>
            </a:extLst>
          </p:cNvPr>
          <p:cNvSpPr>
            <a:spLocks noGrp="1"/>
          </p:cNvSpPr>
          <p:nvPr>
            <p:ph type="title"/>
          </p:nvPr>
        </p:nvSpPr>
        <p:spPr>
          <a:xfrm>
            <a:off x="290286" y="838200"/>
            <a:ext cx="6756400" cy="523220"/>
          </a:xfrm>
        </p:spPr>
        <p:txBody>
          <a:bodyPr/>
          <a:lstStyle/>
          <a:p>
            <a:r>
              <a:rPr lang="en-US" sz="2800" dirty="0"/>
              <a:t>Competency 6: Listens actively</a:t>
            </a:r>
          </a:p>
        </p:txBody>
      </p:sp>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381000" y="1752600"/>
            <a:ext cx="7463112" cy="4343400"/>
          </a:xfrm>
        </p:spPr>
        <p:txBody>
          <a:bodyPr/>
          <a:lstStyle/>
          <a:p>
            <a:pPr marL="0" indent="0">
              <a:buNone/>
            </a:pPr>
            <a:r>
              <a:rPr lang="en-US" sz="2000" b="1" dirty="0">
                <a:solidFill>
                  <a:schemeClr val="accent6">
                    <a:lumMod val="50000"/>
                  </a:schemeClr>
                </a:solidFill>
              </a:rPr>
              <a:t>6.1</a:t>
            </a:r>
          </a:p>
          <a:p>
            <a:pPr marL="0" indent="0">
              <a:buNone/>
            </a:pPr>
            <a:r>
              <a:rPr lang="en-US" sz="2000" b="1" i="1" dirty="0">
                <a:solidFill>
                  <a:schemeClr val="accent6">
                    <a:lumMod val="50000"/>
                  </a:schemeClr>
                </a:solidFill>
              </a:rPr>
              <a:t>Coach’s questions and observations are customized by using what the coach has learnt about who the client is or the client’s situation</a:t>
            </a:r>
          </a:p>
          <a:p>
            <a:pPr marL="0" indent="0">
              <a:buNone/>
            </a:pPr>
            <a:endParaRPr lang="en-US" sz="2000" dirty="0"/>
          </a:p>
          <a:p>
            <a:pPr>
              <a:buFont typeface="Wingdings" pitchFamily="2" charset="2"/>
              <a:buChar char="Ø"/>
            </a:pPr>
            <a:r>
              <a:rPr lang="en-US" sz="1800" dirty="0"/>
              <a:t>This could be the coach using what they know about the client’s history</a:t>
            </a:r>
          </a:p>
          <a:p>
            <a:pPr>
              <a:buFont typeface="Wingdings" pitchFamily="2" charset="2"/>
              <a:buChar char="Ø"/>
            </a:pPr>
            <a:r>
              <a:rPr lang="en-US" sz="1800" dirty="0"/>
              <a:t>Or using the words the client uses or responding to the way they speak</a:t>
            </a:r>
          </a:p>
          <a:p>
            <a:pPr>
              <a:buFont typeface="Wingdings" pitchFamily="2" charset="2"/>
              <a:buChar char="Ø"/>
            </a:pPr>
            <a:r>
              <a:rPr lang="en-US" sz="1800" dirty="0"/>
              <a:t>Or framing questions that are based on what the client has shared, verbally or non-verbally – </a:t>
            </a:r>
            <a:r>
              <a:rPr lang="en-US" sz="1800" dirty="0" err="1"/>
              <a:t>eg</a:t>
            </a:r>
            <a:r>
              <a:rPr lang="en-US" sz="1800" dirty="0"/>
              <a:t> “When you say you’re giving up, what really are you giving up on?” </a:t>
            </a:r>
          </a:p>
          <a:p>
            <a:pPr>
              <a:buFont typeface="Wingdings" pitchFamily="2" charset="2"/>
              <a:buChar char="Ø"/>
            </a:pPr>
            <a:r>
              <a:rPr lang="en-US" sz="1800" dirty="0"/>
              <a:t>Coach must use customized observations and customized questions for this to be counted as demonstrated</a:t>
            </a:r>
          </a:p>
        </p:txBody>
      </p:sp>
    </p:spTree>
    <p:extLst>
      <p:ext uri="{BB962C8B-B14F-4D97-AF65-F5344CB8AC3E}">
        <p14:creationId xmlns:p14="http://schemas.microsoft.com/office/powerpoint/2010/main" val="246766112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97781" y="1447800"/>
            <a:ext cx="7463112" cy="4343400"/>
          </a:xfrm>
        </p:spPr>
        <p:txBody>
          <a:bodyPr/>
          <a:lstStyle/>
          <a:p>
            <a:pPr marL="0" indent="0">
              <a:buNone/>
            </a:pPr>
            <a:r>
              <a:rPr lang="en-US" sz="2000" b="1" dirty="0">
                <a:solidFill>
                  <a:schemeClr val="accent6">
                    <a:lumMod val="50000"/>
                  </a:schemeClr>
                </a:solidFill>
              </a:rPr>
              <a:t>6.2: </a:t>
            </a:r>
            <a:r>
              <a:rPr lang="en-US" sz="2000" b="1" i="1" dirty="0">
                <a:solidFill>
                  <a:schemeClr val="accent6">
                    <a:lumMod val="50000"/>
                  </a:schemeClr>
                </a:solidFill>
              </a:rPr>
              <a:t>Coach inquires about or explores the words the client uses</a:t>
            </a:r>
            <a:endParaRPr lang="en-US" sz="2000" dirty="0"/>
          </a:p>
          <a:p>
            <a:pPr>
              <a:buFont typeface="Wingdings" pitchFamily="2" charset="2"/>
              <a:buChar char="Ø"/>
            </a:pPr>
            <a:r>
              <a:rPr lang="en-US" sz="2000" dirty="0"/>
              <a:t>For example “tell me more about what you mean when you say you feel constrained here”</a:t>
            </a:r>
          </a:p>
          <a:p>
            <a:pPr>
              <a:buFont typeface="Wingdings" pitchFamily="2" charset="2"/>
              <a:buChar char="Ø"/>
            </a:pPr>
            <a:endParaRPr lang="en-US" sz="2000" dirty="0"/>
          </a:p>
          <a:p>
            <a:pPr marL="0" indent="0">
              <a:buNone/>
            </a:pPr>
            <a:r>
              <a:rPr lang="en-US" sz="2000" b="1" dirty="0">
                <a:solidFill>
                  <a:schemeClr val="accent6">
                    <a:lumMod val="50000"/>
                  </a:schemeClr>
                </a:solidFill>
              </a:rPr>
              <a:t>6.3: </a:t>
            </a:r>
            <a:r>
              <a:rPr lang="en-US" sz="2000" b="1" i="1" dirty="0">
                <a:solidFill>
                  <a:schemeClr val="accent6">
                    <a:lumMod val="50000"/>
                  </a:schemeClr>
                </a:solidFill>
              </a:rPr>
              <a:t>Coach inquires about or explores the client’s emotions</a:t>
            </a:r>
            <a:endParaRPr lang="en-US" sz="2000" dirty="0"/>
          </a:p>
          <a:p>
            <a:pPr marL="0" indent="0">
              <a:buNone/>
            </a:pPr>
            <a:r>
              <a:rPr lang="en-US" sz="2000" dirty="0"/>
              <a:t>This could appear in many ways</a:t>
            </a:r>
          </a:p>
          <a:p>
            <a:pPr>
              <a:buFont typeface="Wingdings" pitchFamily="2" charset="2"/>
              <a:buChar char="Ø"/>
            </a:pPr>
            <a:r>
              <a:rPr lang="en-US" sz="1800" dirty="0"/>
              <a:t>The client talks about a feeling and the coach asks more</a:t>
            </a:r>
          </a:p>
          <a:p>
            <a:pPr>
              <a:buFont typeface="Wingdings" pitchFamily="2" charset="2"/>
              <a:buChar char="Ø"/>
            </a:pPr>
            <a:r>
              <a:rPr lang="en-US" sz="1800" dirty="0"/>
              <a:t>The coach senses an emotion which the client is not talking about and brings it up</a:t>
            </a:r>
          </a:p>
          <a:p>
            <a:pPr>
              <a:buFont typeface="Wingdings" pitchFamily="2" charset="2"/>
              <a:buChar char="Ø"/>
            </a:pPr>
            <a:r>
              <a:rPr lang="en-US" sz="1800" dirty="0"/>
              <a:t>If there is a shift in the energy of the client and the coach enquires</a:t>
            </a:r>
          </a:p>
          <a:p>
            <a:pPr>
              <a:buFont typeface="Wingdings" pitchFamily="2" charset="2"/>
              <a:buChar char="Ø"/>
            </a:pPr>
            <a:r>
              <a:rPr lang="en-US" sz="1800" dirty="0"/>
              <a:t>If there is incongruence between what they are saying and how they are saying it and the coach inquires more</a:t>
            </a:r>
          </a:p>
          <a:p>
            <a:pPr>
              <a:buFont typeface="Wingdings" pitchFamily="2" charset="2"/>
              <a:buChar char="Ø"/>
            </a:pPr>
            <a:endParaRPr lang="en-US" sz="2000" dirty="0"/>
          </a:p>
        </p:txBody>
      </p:sp>
      <p:sp>
        <p:nvSpPr>
          <p:cNvPr id="2" name="Title 1">
            <a:extLst>
              <a:ext uri="{FF2B5EF4-FFF2-40B4-BE49-F238E27FC236}">
                <a16:creationId xmlns:a16="http://schemas.microsoft.com/office/drawing/2014/main" id="{D0D2D4D5-0385-F4BE-0466-6AC3361E0815}"/>
              </a:ext>
            </a:extLst>
          </p:cNvPr>
          <p:cNvSpPr>
            <a:spLocks noGrp="1"/>
          </p:cNvSpPr>
          <p:nvPr>
            <p:ph type="title"/>
          </p:nvPr>
        </p:nvSpPr>
        <p:spPr>
          <a:xfrm>
            <a:off x="297781" y="605852"/>
            <a:ext cx="6756400" cy="523220"/>
          </a:xfrm>
        </p:spPr>
        <p:txBody>
          <a:bodyPr/>
          <a:lstStyle/>
          <a:p>
            <a:r>
              <a:rPr lang="en-US" sz="2800" dirty="0"/>
              <a:t>Competency 6: Listens actively</a:t>
            </a:r>
          </a:p>
        </p:txBody>
      </p:sp>
    </p:spTree>
    <p:extLst>
      <p:ext uri="{BB962C8B-B14F-4D97-AF65-F5344CB8AC3E}">
        <p14:creationId xmlns:p14="http://schemas.microsoft.com/office/powerpoint/2010/main" val="20779949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313041" y="1676400"/>
            <a:ext cx="7463112" cy="4343400"/>
          </a:xfrm>
        </p:spPr>
        <p:txBody>
          <a:bodyPr/>
          <a:lstStyle/>
          <a:p>
            <a:pPr marL="0" indent="0">
              <a:buNone/>
            </a:pPr>
            <a:r>
              <a:rPr lang="en-US" sz="2000" b="1" i="1" dirty="0">
                <a:solidFill>
                  <a:schemeClr val="accent6">
                    <a:lumMod val="50000"/>
                  </a:schemeClr>
                </a:solidFill>
              </a:rPr>
              <a:t>6.4</a:t>
            </a:r>
          </a:p>
          <a:p>
            <a:pPr marL="0" indent="0">
              <a:buNone/>
            </a:pPr>
            <a:r>
              <a:rPr lang="en-US" sz="2000" b="1" i="1" dirty="0">
                <a:solidFill>
                  <a:schemeClr val="accent6">
                    <a:lumMod val="50000"/>
                  </a:schemeClr>
                </a:solidFill>
              </a:rPr>
              <a:t>Coach explores the client’s energy shifts, nonverbal cues or other behaviours </a:t>
            </a:r>
          </a:p>
          <a:p>
            <a:pPr marL="0" indent="0">
              <a:buNone/>
            </a:pPr>
            <a:endParaRPr lang="en-US" sz="2000" dirty="0"/>
          </a:p>
          <a:p>
            <a:pPr>
              <a:buFont typeface="Wingdings" pitchFamily="2" charset="2"/>
              <a:buChar char="Ø"/>
            </a:pPr>
            <a:r>
              <a:rPr lang="en-US" sz="1800" dirty="0"/>
              <a:t>Energy shift – </a:t>
            </a:r>
            <a:r>
              <a:rPr lang="en-US" sz="1800" dirty="0" err="1"/>
              <a:t>eg</a:t>
            </a:r>
            <a:r>
              <a:rPr lang="en-US" sz="1800" dirty="0"/>
              <a:t> a client who suddenly sounds tentative when talking about action plans</a:t>
            </a:r>
          </a:p>
          <a:p>
            <a:pPr>
              <a:buFont typeface="Wingdings" pitchFamily="2" charset="2"/>
              <a:buChar char="Ø"/>
            </a:pPr>
            <a:r>
              <a:rPr lang="en-US" sz="1800" dirty="0"/>
              <a:t>Nonverbal cues – change in facial expression; eye contact or posture; tapping their fingers</a:t>
            </a:r>
          </a:p>
          <a:p>
            <a:pPr>
              <a:buFont typeface="Wingdings" pitchFamily="2" charset="2"/>
              <a:buChar char="Ø"/>
            </a:pPr>
            <a:r>
              <a:rPr lang="en-US" sz="1800" dirty="0"/>
              <a:t>The appropriate thing would be for the coach to share this observation and invite the client to explore what this means for them </a:t>
            </a:r>
            <a:r>
              <a:rPr lang="en-US" sz="1800" dirty="0" err="1"/>
              <a:t>eg</a:t>
            </a:r>
            <a:r>
              <a:rPr lang="en-US" sz="1800" dirty="0"/>
              <a:t> “I notice that you started to speak very softly when talking about your action plans; I’m wondering what’s happening for you right now”</a:t>
            </a:r>
          </a:p>
          <a:p>
            <a:pPr marL="0" indent="0">
              <a:buNone/>
            </a:pPr>
            <a:endParaRPr lang="en-US" sz="1600" dirty="0"/>
          </a:p>
        </p:txBody>
      </p:sp>
      <p:sp>
        <p:nvSpPr>
          <p:cNvPr id="2" name="Title 1">
            <a:extLst>
              <a:ext uri="{FF2B5EF4-FFF2-40B4-BE49-F238E27FC236}">
                <a16:creationId xmlns:a16="http://schemas.microsoft.com/office/drawing/2014/main" id="{41351AC4-ADEE-E008-475B-F72FB5578623}"/>
              </a:ext>
            </a:extLst>
          </p:cNvPr>
          <p:cNvSpPr>
            <a:spLocks noGrp="1"/>
          </p:cNvSpPr>
          <p:nvPr>
            <p:ph type="title"/>
          </p:nvPr>
        </p:nvSpPr>
        <p:spPr/>
        <p:txBody>
          <a:bodyPr/>
          <a:lstStyle/>
          <a:p>
            <a:r>
              <a:rPr lang="en-US" sz="2800" dirty="0"/>
              <a:t>Competency 6: Listens actively</a:t>
            </a:r>
          </a:p>
        </p:txBody>
      </p:sp>
    </p:spTree>
    <p:extLst>
      <p:ext uri="{BB962C8B-B14F-4D97-AF65-F5344CB8AC3E}">
        <p14:creationId xmlns:p14="http://schemas.microsoft.com/office/powerpoint/2010/main" val="144945239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39FC3-7377-94A9-8454-3B0E73727377}"/>
              </a:ext>
            </a:extLst>
          </p:cNvPr>
          <p:cNvSpPr>
            <a:spLocks noGrp="1"/>
          </p:cNvSpPr>
          <p:nvPr>
            <p:ph type="title"/>
          </p:nvPr>
        </p:nvSpPr>
        <p:spPr>
          <a:xfrm>
            <a:off x="304800" y="2757811"/>
            <a:ext cx="3048000" cy="1441741"/>
          </a:xfrm>
        </p:spPr>
        <p:txBody>
          <a:bodyPr/>
          <a:lstStyle/>
          <a:p>
            <a:pPr>
              <a:lnSpc>
                <a:spcPts val="3480"/>
              </a:lnSpc>
            </a:pPr>
            <a:r>
              <a:rPr lang="en-US" dirty="0"/>
              <a:t>The PCC is the second level of ICF certification</a:t>
            </a:r>
          </a:p>
        </p:txBody>
      </p:sp>
      <p:pic>
        <p:nvPicPr>
          <p:cNvPr id="9" name="Picture 8" descr="A group of puppies sitting together&#10;&#10;Description automatically generated">
            <a:extLst>
              <a:ext uri="{FF2B5EF4-FFF2-40B4-BE49-F238E27FC236}">
                <a16:creationId xmlns:a16="http://schemas.microsoft.com/office/drawing/2014/main" id="{719F843A-AFDD-E884-5E59-F00CAC7079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0" y="1447800"/>
            <a:ext cx="4267200" cy="4282017"/>
          </a:xfrm>
          <a:prstGeom prst="rect">
            <a:avLst/>
          </a:prstGeom>
        </p:spPr>
      </p:pic>
    </p:spTree>
    <p:extLst>
      <p:ext uri="{BB962C8B-B14F-4D97-AF65-F5344CB8AC3E}">
        <p14:creationId xmlns:p14="http://schemas.microsoft.com/office/powerpoint/2010/main" val="106304364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304800" y="1295400"/>
            <a:ext cx="7463112" cy="4343400"/>
          </a:xfrm>
        </p:spPr>
        <p:txBody>
          <a:bodyPr/>
          <a:lstStyle/>
          <a:p>
            <a:pPr marL="0" indent="0">
              <a:buNone/>
            </a:pPr>
            <a:r>
              <a:rPr lang="en-US" sz="2000" b="1" dirty="0">
                <a:solidFill>
                  <a:schemeClr val="accent6">
                    <a:lumMod val="50000"/>
                  </a:schemeClr>
                </a:solidFill>
              </a:rPr>
              <a:t>6.5: </a:t>
            </a:r>
            <a:r>
              <a:rPr lang="en-US" sz="2000" b="1" i="1" dirty="0">
                <a:solidFill>
                  <a:schemeClr val="accent6">
                    <a:lumMod val="50000"/>
                  </a:schemeClr>
                </a:solidFill>
              </a:rPr>
              <a:t>Coach inquires about or explores how the client currently perceives themselves or their world</a:t>
            </a:r>
            <a:endParaRPr lang="en-US" sz="2000" dirty="0"/>
          </a:p>
          <a:p>
            <a:pPr>
              <a:buFont typeface="Wingdings" pitchFamily="2" charset="2"/>
              <a:buChar char="Ø"/>
            </a:pPr>
            <a:r>
              <a:rPr lang="en-US" sz="1800" dirty="0"/>
              <a:t>Has overlaps with the evoking awareness competency – here it is more about the coach listening for and responding to the client’s current perceptions</a:t>
            </a:r>
          </a:p>
          <a:p>
            <a:pPr>
              <a:buFont typeface="Wingdings" pitchFamily="2" charset="2"/>
              <a:buChar char="Ø"/>
            </a:pPr>
            <a:endParaRPr lang="en-US" sz="2000" dirty="0"/>
          </a:p>
          <a:p>
            <a:pPr marL="0" indent="0">
              <a:buNone/>
            </a:pPr>
            <a:r>
              <a:rPr lang="en-US" sz="2000" b="1" dirty="0">
                <a:solidFill>
                  <a:schemeClr val="accent6">
                    <a:lumMod val="50000"/>
                  </a:schemeClr>
                </a:solidFill>
              </a:rPr>
              <a:t>6.6: </a:t>
            </a:r>
            <a:r>
              <a:rPr lang="en-US" sz="2000" b="1" i="1" dirty="0">
                <a:solidFill>
                  <a:schemeClr val="accent6">
                    <a:lumMod val="50000"/>
                  </a:schemeClr>
                </a:solidFill>
              </a:rPr>
              <a:t>Coach allows the client to complete speaking without interrupting unless there is a stated coaching purpose to do so</a:t>
            </a:r>
            <a:endParaRPr lang="en-US" sz="2000" dirty="0"/>
          </a:p>
          <a:p>
            <a:r>
              <a:rPr lang="en-US" sz="1800" dirty="0"/>
              <a:t>It’s ok to interrupt if the client is caught up in a long story and not reflecting on the meaning of that story or for example when they are starting to talk about something that’s different from the contract</a:t>
            </a:r>
          </a:p>
          <a:p>
            <a:r>
              <a:rPr lang="en-US" sz="1800" dirty="0"/>
              <a:t>Helpful to explicitly state why you are interrupting if you are “do you mind I interrupt? I want to make sure you’re getting what you need from this session”</a:t>
            </a:r>
          </a:p>
          <a:p>
            <a:pPr marL="0" indent="0">
              <a:buNone/>
            </a:pPr>
            <a:endParaRPr lang="en-US" sz="2000" dirty="0"/>
          </a:p>
          <a:p>
            <a:pPr marL="0" indent="0">
              <a:buNone/>
            </a:pPr>
            <a:endParaRPr lang="en-US" sz="1600" dirty="0"/>
          </a:p>
        </p:txBody>
      </p:sp>
      <p:sp>
        <p:nvSpPr>
          <p:cNvPr id="2" name="Title 1">
            <a:extLst>
              <a:ext uri="{FF2B5EF4-FFF2-40B4-BE49-F238E27FC236}">
                <a16:creationId xmlns:a16="http://schemas.microsoft.com/office/drawing/2014/main" id="{0A682C1D-76C9-AEED-4697-53412381C957}"/>
              </a:ext>
            </a:extLst>
          </p:cNvPr>
          <p:cNvSpPr>
            <a:spLocks noGrp="1"/>
          </p:cNvSpPr>
          <p:nvPr>
            <p:ph type="title"/>
          </p:nvPr>
        </p:nvSpPr>
        <p:spPr>
          <a:xfrm>
            <a:off x="304800" y="533400"/>
            <a:ext cx="6756400" cy="523220"/>
          </a:xfrm>
        </p:spPr>
        <p:txBody>
          <a:bodyPr/>
          <a:lstStyle/>
          <a:p>
            <a:r>
              <a:rPr lang="en-US" sz="2800" dirty="0"/>
              <a:t>Competency 6: Listens actively</a:t>
            </a:r>
          </a:p>
        </p:txBody>
      </p:sp>
    </p:spTree>
    <p:extLst>
      <p:ext uri="{BB962C8B-B14F-4D97-AF65-F5344CB8AC3E}">
        <p14:creationId xmlns:p14="http://schemas.microsoft.com/office/powerpoint/2010/main" val="2067367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90286" y="1828800"/>
            <a:ext cx="7463112" cy="4343400"/>
          </a:xfrm>
        </p:spPr>
        <p:txBody>
          <a:bodyPr/>
          <a:lstStyle/>
          <a:p>
            <a:pPr marL="0" indent="0">
              <a:buNone/>
            </a:pPr>
            <a:r>
              <a:rPr lang="en-US" sz="1800" b="1" dirty="0">
                <a:solidFill>
                  <a:schemeClr val="accent6">
                    <a:lumMod val="50000"/>
                  </a:schemeClr>
                </a:solidFill>
              </a:rPr>
              <a:t>6.7</a:t>
            </a:r>
          </a:p>
          <a:p>
            <a:pPr marL="0" indent="0">
              <a:buNone/>
            </a:pPr>
            <a:r>
              <a:rPr lang="en-US" sz="1800" b="1" i="1" dirty="0">
                <a:solidFill>
                  <a:schemeClr val="accent6">
                    <a:lumMod val="50000"/>
                  </a:schemeClr>
                </a:solidFill>
              </a:rPr>
              <a:t>Coach succinctly reflects or </a:t>
            </a:r>
            <a:r>
              <a:rPr lang="en-US" sz="1800" b="1" i="1" dirty="0" err="1">
                <a:solidFill>
                  <a:schemeClr val="accent6">
                    <a:lumMod val="50000"/>
                  </a:schemeClr>
                </a:solidFill>
              </a:rPr>
              <a:t>summarises</a:t>
            </a:r>
            <a:r>
              <a:rPr lang="en-US" sz="1800" b="1" i="1" dirty="0">
                <a:solidFill>
                  <a:schemeClr val="accent6">
                    <a:lumMod val="50000"/>
                  </a:schemeClr>
                </a:solidFill>
              </a:rPr>
              <a:t> what the client communicated to ensure the client’s clarity and understanding</a:t>
            </a:r>
          </a:p>
          <a:p>
            <a:pPr marL="0" indent="0">
              <a:buNone/>
            </a:pPr>
            <a:endParaRPr lang="en-US" sz="1800" dirty="0"/>
          </a:p>
          <a:p>
            <a:r>
              <a:rPr lang="en-US" sz="1800" dirty="0"/>
              <a:t>Important to note that the coach is expected to do this when it would be useful for the client</a:t>
            </a:r>
          </a:p>
          <a:p>
            <a:r>
              <a:rPr lang="en-US" sz="1800" dirty="0"/>
              <a:t>For example if there is an insight that is vague or emerging, the coach could help the client by reflecting back the essence of what the client said</a:t>
            </a:r>
          </a:p>
          <a:p>
            <a:r>
              <a:rPr lang="en-US" sz="1800" dirty="0"/>
              <a:t>Reflecting back verbatim or every time the client speaks is not helpful and could interrupt the client’s process</a:t>
            </a:r>
          </a:p>
        </p:txBody>
      </p:sp>
      <p:sp>
        <p:nvSpPr>
          <p:cNvPr id="5" name="Title 4">
            <a:extLst>
              <a:ext uri="{FF2B5EF4-FFF2-40B4-BE49-F238E27FC236}">
                <a16:creationId xmlns:a16="http://schemas.microsoft.com/office/drawing/2014/main" id="{091645F9-D236-DD2A-3E6C-6DB56B237AE0}"/>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48203303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7BDE2-8940-DD41-BA90-E0578588ABCD}"/>
              </a:ext>
            </a:extLst>
          </p:cNvPr>
          <p:cNvSpPr>
            <a:spLocks noGrp="1"/>
          </p:cNvSpPr>
          <p:nvPr>
            <p:ph type="title"/>
          </p:nvPr>
        </p:nvSpPr>
        <p:spPr/>
        <p:txBody>
          <a:bodyPr/>
          <a:lstStyle/>
          <a:p>
            <a:r>
              <a:rPr lang="en-US" dirty="0"/>
              <a:t>To sum up</a:t>
            </a:r>
          </a:p>
        </p:txBody>
      </p:sp>
      <p:sp>
        <p:nvSpPr>
          <p:cNvPr id="3" name="Content Placeholder 2">
            <a:extLst>
              <a:ext uri="{FF2B5EF4-FFF2-40B4-BE49-F238E27FC236}">
                <a16:creationId xmlns:a16="http://schemas.microsoft.com/office/drawing/2014/main" id="{0D6B0850-5832-7D4B-B519-D8CD653C820C}"/>
              </a:ext>
            </a:extLst>
          </p:cNvPr>
          <p:cNvSpPr>
            <a:spLocks noGrp="1"/>
          </p:cNvSpPr>
          <p:nvPr>
            <p:ph idx="1"/>
          </p:nvPr>
        </p:nvSpPr>
        <p:spPr/>
        <p:txBody>
          <a:bodyPr/>
          <a:lstStyle/>
          <a:p>
            <a:r>
              <a:rPr lang="en-US" dirty="0" err="1"/>
              <a:t>Customise</a:t>
            </a:r>
            <a:r>
              <a:rPr lang="en-US" dirty="0"/>
              <a:t> your questions/observations for each client</a:t>
            </a:r>
          </a:p>
          <a:p>
            <a:r>
              <a:rPr lang="en-US" dirty="0"/>
              <a:t>Ask about the language/words they use</a:t>
            </a:r>
          </a:p>
          <a:p>
            <a:r>
              <a:rPr lang="en-US" dirty="0"/>
              <a:t>Ask about feelings</a:t>
            </a:r>
          </a:p>
          <a:p>
            <a:r>
              <a:rPr lang="en-US" dirty="0"/>
              <a:t>Ask about non-</a:t>
            </a:r>
            <a:r>
              <a:rPr lang="en-US" dirty="0" err="1"/>
              <a:t>verbals</a:t>
            </a:r>
            <a:endParaRPr lang="en-US" dirty="0"/>
          </a:p>
          <a:p>
            <a:r>
              <a:rPr lang="en-US" dirty="0"/>
              <a:t>Ask about how they perceive themselves/their world</a:t>
            </a:r>
          </a:p>
          <a:p>
            <a:r>
              <a:rPr lang="en-US" dirty="0"/>
              <a:t>Do not interrupt (if there is good reason, explain yourself)</a:t>
            </a:r>
          </a:p>
          <a:p>
            <a:r>
              <a:rPr lang="en-US" dirty="0"/>
              <a:t>Paraphrase in a way that moves the client forward – succinctly, in your own language</a:t>
            </a:r>
          </a:p>
        </p:txBody>
      </p:sp>
    </p:spTree>
    <p:extLst>
      <p:ext uri="{BB962C8B-B14F-4D97-AF65-F5344CB8AC3E}">
        <p14:creationId xmlns:p14="http://schemas.microsoft.com/office/powerpoint/2010/main" val="2159405387"/>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D29C-2981-FD4B-8B5F-2D2C29B1C4DD}"/>
              </a:ext>
            </a:extLst>
          </p:cNvPr>
          <p:cNvSpPr>
            <a:spLocks noGrp="1"/>
          </p:cNvSpPr>
          <p:nvPr>
            <p:ph type="title"/>
          </p:nvPr>
        </p:nvSpPr>
        <p:spPr>
          <a:xfrm>
            <a:off x="290286" y="838200"/>
            <a:ext cx="6756400" cy="523220"/>
          </a:xfrm>
        </p:spPr>
        <p:txBody>
          <a:bodyPr/>
          <a:lstStyle/>
          <a:p>
            <a:r>
              <a:rPr lang="en-US" sz="2800" dirty="0"/>
              <a:t>Competency 7: Evokes awareness</a:t>
            </a:r>
          </a:p>
        </p:txBody>
      </p:sp>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312698" y="1828800"/>
            <a:ext cx="7463112" cy="4343400"/>
          </a:xfrm>
        </p:spPr>
        <p:txBody>
          <a:bodyPr/>
          <a:lstStyle/>
          <a:p>
            <a:pPr marL="0" indent="0">
              <a:buNone/>
            </a:pPr>
            <a:r>
              <a:rPr lang="en-US" sz="1800" b="1" dirty="0">
                <a:solidFill>
                  <a:schemeClr val="accent6">
                    <a:lumMod val="50000"/>
                  </a:schemeClr>
                </a:solidFill>
              </a:rPr>
              <a:t>7.1</a:t>
            </a:r>
          </a:p>
          <a:p>
            <a:pPr marL="0" indent="0">
              <a:buNone/>
            </a:pPr>
            <a:r>
              <a:rPr lang="en-US" sz="1800" b="1" i="1" dirty="0">
                <a:solidFill>
                  <a:schemeClr val="accent6">
                    <a:lumMod val="50000"/>
                  </a:schemeClr>
                </a:solidFill>
              </a:rPr>
              <a:t>Coach asks questions about the client such as their current way of thinking, feeling, values, needs, wants, beliefs or </a:t>
            </a:r>
            <a:r>
              <a:rPr lang="en-US" sz="1800" b="1" i="1" dirty="0" err="1">
                <a:solidFill>
                  <a:schemeClr val="accent6">
                    <a:lumMod val="50000"/>
                  </a:schemeClr>
                </a:solidFill>
              </a:rPr>
              <a:t>behaviour</a:t>
            </a:r>
            <a:r>
              <a:rPr lang="en-US" sz="1800" b="1" i="1" dirty="0">
                <a:solidFill>
                  <a:schemeClr val="accent6">
                    <a:lumMod val="50000"/>
                  </a:schemeClr>
                </a:solidFill>
              </a:rPr>
              <a:t> </a:t>
            </a:r>
          </a:p>
          <a:p>
            <a:pPr marL="0" indent="0">
              <a:buNone/>
            </a:pPr>
            <a:endParaRPr lang="en-US" sz="1800" dirty="0"/>
          </a:p>
          <a:p>
            <a:r>
              <a:rPr lang="en-US" sz="1800" dirty="0"/>
              <a:t>The emphasis here is on what is going on right now for the client </a:t>
            </a:r>
          </a:p>
          <a:p>
            <a:r>
              <a:rPr lang="en-US" sz="1800" dirty="0" err="1"/>
              <a:t>Eg</a:t>
            </a:r>
            <a:r>
              <a:rPr lang="en-US" sz="1800" dirty="0"/>
              <a:t> if a client is talking about receiving poor feedback, the coach asks “how did you feel when you heard your manager say that”</a:t>
            </a:r>
          </a:p>
          <a:p>
            <a:r>
              <a:rPr lang="en-US" sz="1800" dirty="0"/>
              <a:t>Or a client who is talking about time management, the coach asks “how do you currently manage your time”</a:t>
            </a:r>
          </a:p>
        </p:txBody>
      </p:sp>
    </p:spTree>
    <p:extLst>
      <p:ext uri="{BB962C8B-B14F-4D97-AF65-F5344CB8AC3E}">
        <p14:creationId xmlns:p14="http://schemas.microsoft.com/office/powerpoint/2010/main" val="309775220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304800" y="762000"/>
            <a:ext cx="7463112" cy="2895600"/>
          </a:xfrm>
        </p:spPr>
        <p:txBody>
          <a:bodyPr/>
          <a:lstStyle/>
          <a:p>
            <a:pPr marL="0" indent="0">
              <a:buNone/>
            </a:pPr>
            <a:r>
              <a:rPr lang="en-US" sz="1800" b="1" dirty="0">
                <a:solidFill>
                  <a:schemeClr val="accent6">
                    <a:lumMod val="50000"/>
                  </a:schemeClr>
                </a:solidFill>
              </a:rPr>
              <a:t>7.2</a:t>
            </a:r>
          </a:p>
          <a:p>
            <a:pPr marL="0" indent="0">
              <a:buNone/>
            </a:pPr>
            <a:r>
              <a:rPr lang="en-US" sz="1800" b="1" i="1" dirty="0">
                <a:solidFill>
                  <a:schemeClr val="accent6">
                    <a:lumMod val="50000"/>
                  </a:schemeClr>
                </a:solidFill>
              </a:rPr>
              <a:t>Coach asks questions to help the client explore beyond their current way of thinking or feeling to new or expanded ways of thinking or feeling about </a:t>
            </a:r>
            <a:r>
              <a:rPr lang="en-US" sz="1800" b="1" i="1" u="sng" dirty="0">
                <a:solidFill>
                  <a:schemeClr val="accent6">
                    <a:lumMod val="50000"/>
                  </a:schemeClr>
                </a:solidFill>
              </a:rPr>
              <a:t>themself (the who)</a:t>
            </a:r>
          </a:p>
          <a:p>
            <a:r>
              <a:rPr lang="en-US" sz="1800" dirty="0"/>
              <a:t>The coach asks questions to broaden the client’s thinking about themselves or invites them to see themselves from a different angle; without any sense of judgement. </a:t>
            </a:r>
          </a:p>
          <a:p>
            <a:r>
              <a:rPr lang="en-US" sz="1800" dirty="0"/>
              <a:t>For example – What are you believing to be true about yourself here? </a:t>
            </a:r>
          </a:p>
          <a:p>
            <a:pPr marL="0" indent="0">
              <a:buNone/>
            </a:pPr>
            <a:endParaRPr lang="en-US" sz="1800" dirty="0"/>
          </a:p>
          <a:p>
            <a:pPr marL="0" indent="0">
              <a:buNone/>
            </a:pPr>
            <a:r>
              <a:rPr lang="en-US" sz="1800" b="1" dirty="0">
                <a:solidFill>
                  <a:schemeClr val="accent6">
                    <a:lumMod val="50000"/>
                  </a:schemeClr>
                </a:solidFill>
              </a:rPr>
              <a:t>7.3</a:t>
            </a:r>
          </a:p>
          <a:p>
            <a:pPr marL="0" indent="0">
              <a:buNone/>
            </a:pPr>
            <a:r>
              <a:rPr lang="en-US" sz="1800" b="1" i="1" dirty="0">
                <a:solidFill>
                  <a:schemeClr val="accent6">
                    <a:lumMod val="50000"/>
                  </a:schemeClr>
                </a:solidFill>
              </a:rPr>
              <a:t>Coach asks questions to help the client explore beyond their current way of thinking or feeling to new or expanded ways of thinking or feeling about the </a:t>
            </a:r>
            <a:r>
              <a:rPr lang="en-US" sz="1800" b="1" i="1" u="sng" dirty="0">
                <a:solidFill>
                  <a:schemeClr val="accent6">
                    <a:lumMod val="50000"/>
                  </a:schemeClr>
                </a:solidFill>
              </a:rPr>
              <a:t>situation (the what)</a:t>
            </a:r>
          </a:p>
          <a:p>
            <a:r>
              <a:rPr lang="en-US" sz="1800" dirty="0"/>
              <a:t>The coach asks questions to broaden the client’s thinking about the situation or to view it from a different perspective or to reframe it</a:t>
            </a:r>
          </a:p>
          <a:p>
            <a:r>
              <a:rPr lang="en-US" sz="1800" dirty="0"/>
              <a:t>For example – if a client is feeling overly responsible for a failure, the coach could ask “what were the other factors that could have contributed to the failure?”</a:t>
            </a:r>
          </a:p>
          <a:p>
            <a:pPr marL="0" indent="0">
              <a:buNone/>
            </a:pPr>
            <a:endParaRPr lang="en-US" sz="1800" b="1" i="1" u="sng" dirty="0">
              <a:solidFill>
                <a:schemeClr val="accent6">
                  <a:lumMod val="50000"/>
                </a:schemeClr>
              </a:solidFill>
            </a:endParaRPr>
          </a:p>
          <a:p>
            <a:pPr marL="0" indent="0">
              <a:buNone/>
            </a:pPr>
            <a:endParaRPr lang="en-US" sz="1800" dirty="0"/>
          </a:p>
          <a:p>
            <a:endParaRPr lang="en-US" sz="1800" dirty="0"/>
          </a:p>
        </p:txBody>
      </p:sp>
    </p:spTree>
    <p:extLst>
      <p:ext uri="{BB962C8B-B14F-4D97-AF65-F5344CB8AC3E}">
        <p14:creationId xmlns:p14="http://schemas.microsoft.com/office/powerpoint/2010/main" val="40862347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90286" y="1828800"/>
            <a:ext cx="7463112" cy="4343400"/>
          </a:xfrm>
        </p:spPr>
        <p:txBody>
          <a:bodyPr/>
          <a:lstStyle/>
          <a:p>
            <a:pPr marL="0" indent="0">
              <a:buNone/>
            </a:pPr>
            <a:r>
              <a:rPr lang="en-US" sz="1800" b="1" dirty="0">
                <a:solidFill>
                  <a:schemeClr val="accent6">
                    <a:lumMod val="50000"/>
                  </a:schemeClr>
                </a:solidFill>
              </a:rPr>
              <a:t>7.4</a:t>
            </a:r>
          </a:p>
          <a:p>
            <a:pPr marL="0" indent="0">
              <a:buNone/>
            </a:pPr>
            <a:r>
              <a:rPr lang="en-US" sz="1800" b="1" i="1" dirty="0">
                <a:solidFill>
                  <a:schemeClr val="accent6">
                    <a:lumMod val="50000"/>
                  </a:schemeClr>
                </a:solidFill>
              </a:rPr>
              <a:t>Coach asks questions to help the client explore beyond their current way of thinking, feeling or behaving toward the outcome the client desires</a:t>
            </a:r>
          </a:p>
          <a:p>
            <a:pPr marL="0" indent="0">
              <a:buNone/>
            </a:pPr>
            <a:endParaRPr lang="en-US" sz="1800" dirty="0"/>
          </a:p>
          <a:p>
            <a:r>
              <a:rPr lang="en-US" sz="1800" dirty="0"/>
              <a:t>This is when the coach references the goal explicitly</a:t>
            </a:r>
          </a:p>
          <a:p>
            <a:r>
              <a:rPr lang="en-US" sz="1800" dirty="0"/>
              <a:t>Examples</a:t>
            </a:r>
          </a:p>
          <a:p>
            <a:pPr lvl="1"/>
            <a:r>
              <a:rPr lang="en-US" sz="1800" i="1" dirty="0"/>
              <a:t>What new belief would you need in order to reach your goal of being more confident?</a:t>
            </a:r>
          </a:p>
          <a:p>
            <a:pPr lvl="1"/>
            <a:r>
              <a:rPr lang="en-US" sz="1800" i="1" dirty="0"/>
              <a:t>Your goal is to delegate better; can you describe what you would be doing if you were delegating well?</a:t>
            </a:r>
          </a:p>
          <a:p>
            <a:r>
              <a:rPr lang="en-US" sz="1800" dirty="0"/>
              <a:t>This would also be achieved if a coach were to ask questions about post session actions or reflection </a:t>
            </a:r>
          </a:p>
        </p:txBody>
      </p:sp>
      <p:sp>
        <p:nvSpPr>
          <p:cNvPr id="5" name="Title 4">
            <a:extLst>
              <a:ext uri="{FF2B5EF4-FFF2-40B4-BE49-F238E27FC236}">
                <a16:creationId xmlns:a16="http://schemas.microsoft.com/office/drawing/2014/main" id="{D53DFA14-4AE4-5B60-F02D-D4BD0C8ECEBE}"/>
              </a:ext>
            </a:extLst>
          </p:cNvPr>
          <p:cNvSpPr>
            <a:spLocks noGrp="1"/>
          </p:cNvSpPr>
          <p:nvPr>
            <p:ph type="title"/>
          </p:nvPr>
        </p:nvSpPr>
        <p:spPr/>
        <p:txBody>
          <a:bodyPr/>
          <a:lstStyle/>
          <a:p>
            <a:endParaRPr lang="en-US"/>
          </a:p>
        </p:txBody>
      </p:sp>
      <p:sp>
        <p:nvSpPr>
          <p:cNvPr id="2" name="Title 1">
            <a:extLst>
              <a:ext uri="{FF2B5EF4-FFF2-40B4-BE49-F238E27FC236}">
                <a16:creationId xmlns:a16="http://schemas.microsoft.com/office/drawing/2014/main" id="{57C28091-1B82-3A82-FDB8-A17C58680816}"/>
              </a:ext>
            </a:extLst>
          </p:cNvPr>
          <p:cNvSpPr txBox="1">
            <a:spLocks/>
          </p:cNvSpPr>
          <p:nvPr/>
        </p:nvSpPr>
        <p:spPr bwMode="auto">
          <a:xfrm>
            <a:off x="290286" y="838200"/>
            <a:ext cx="6756400" cy="523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Calibri" panose="020F0502020204030204" pitchFamily="34" charset="0"/>
                <a:ea typeface="+mj-ea"/>
                <a:cs typeface="Calibri" panose="020F0502020204030204" pitchFamily="34" charset="0"/>
              </a:defRPr>
            </a:lvl1pPr>
            <a:lvl2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2pPr>
            <a:lvl3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3pPr>
            <a:lvl4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4pPr>
            <a:lvl5pPr algn="l" rtl="0" eaLnBrk="0" fontAlgn="base" hangingPunct="0">
              <a:spcBef>
                <a:spcPct val="0"/>
              </a:spcBef>
              <a:spcAft>
                <a:spcPct val="0"/>
              </a:spcAft>
              <a:defRPr sz="3400" b="1">
                <a:solidFill>
                  <a:schemeClr val="tx1"/>
                </a:solidFill>
                <a:effectLst>
                  <a:outerShdw blurRad="38100" dist="38100" dir="2700000" algn="tl">
                    <a:srgbClr val="C0C0C0"/>
                  </a:outerShdw>
                </a:effectLst>
                <a:latin typeface="Fontin" pitchFamily="50" charset="0"/>
              </a:defRPr>
            </a:lvl5pPr>
            <a:lvl6pPr marL="4572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6pPr>
            <a:lvl7pPr marL="9144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7pPr>
            <a:lvl8pPr marL="13716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8pPr>
            <a:lvl9pPr marL="1828800" algn="l" rtl="0" fontAlgn="base">
              <a:spcBef>
                <a:spcPct val="0"/>
              </a:spcBef>
              <a:spcAft>
                <a:spcPct val="0"/>
              </a:spcAft>
              <a:defRPr sz="3400" b="1">
                <a:solidFill>
                  <a:schemeClr val="tx1"/>
                </a:solidFill>
                <a:effectLst>
                  <a:outerShdw blurRad="38100" dist="38100" dir="2700000" algn="tl">
                    <a:srgbClr val="C0C0C0"/>
                  </a:outerShdw>
                </a:effectLst>
                <a:latin typeface="Fontin" pitchFamily="50" charset="0"/>
              </a:defRPr>
            </a:lvl9pPr>
          </a:lstStyle>
          <a:p>
            <a:r>
              <a:rPr lang="en-US" sz="2800" kern="0"/>
              <a:t>Competency 7: Evokes awareness</a:t>
            </a:r>
            <a:endParaRPr lang="en-US" sz="2800" kern="0" dirty="0"/>
          </a:p>
        </p:txBody>
      </p:sp>
    </p:spTree>
    <p:extLst>
      <p:ext uri="{BB962C8B-B14F-4D97-AF65-F5344CB8AC3E}">
        <p14:creationId xmlns:p14="http://schemas.microsoft.com/office/powerpoint/2010/main" val="2233281022"/>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90286" y="1828800"/>
            <a:ext cx="7463112" cy="4343400"/>
          </a:xfrm>
        </p:spPr>
        <p:txBody>
          <a:bodyPr/>
          <a:lstStyle/>
          <a:p>
            <a:pPr marL="0" indent="0">
              <a:buNone/>
            </a:pPr>
            <a:r>
              <a:rPr lang="en-US" sz="1800" b="1" dirty="0">
                <a:solidFill>
                  <a:schemeClr val="accent6">
                    <a:lumMod val="50000"/>
                  </a:schemeClr>
                </a:solidFill>
              </a:rPr>
              <a:t>7.5</a:t>
            </a:r>
          </a:p>
          <a:p>
            <a:pPr marL="0" indent="0">
              <a:buNone/>
            </a:pPr>
            <a:r>
              <a:rPr lang="en-US" sz="1800" b="1" i="1" dirty="0">
                <a:solidFill>
                  <a:schemeClr val="accent6">
                    <a:lumMod val="50000"/>
                  </a:schemeClr>
                </a:solidFill>
              </a:rPr>
              <a:t>Coach shares – with no attachment – observations, intuitions, comments, thoughts or feelings and invites the client’s exploration through verbal or tonal invitation</a:t>
            </a:r>
          </a:p>
          <a:p>
            <a:pPr marL="0" indent="0">
              <a:buNone/>
            </a:pPr>
            <a:endParaRPr lang="en-US" sz="1800" dirty="0"/>
          </a:p>
          <a:p>
            <a:r>
              <a:rPr lang="en-US" sz="1800" dirty="0"/>
              <a:t>Ask permission; share without judgement; follow up with a question</a:t>
            </a:r>
          </a:p>
          <a:p>
            <a:r>
              <a:rPr lang="en-US" sz="1800" dirty="0"/>
              <a:t>For example “I noticed you change the topic whenever your manager comes up. Is there something worth exploring there?”</a:t>
            </a:r>
          </a:p>
        </p:txBody>
      </p:sp>
    </p:spTree>
    <p:extLst>
      <p:ext uri="{BB962C8B-B14F-4D97-AF65-F5344CB8AC3E}">
        <p14:creationId xmlns:p14="http://schemas.microsoft.com/office/powerpoint/2010/main" val="371596625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90286" y="1828800"/>
            <a:ext cx="7463112" cy="4343400"/>
          </a:xfrm>
        </p:spPr>
        <p:txBody>
          <a:bodyPr/>
          <a:lstStyle/>
          <a:p>
            <a:pPr marL="0" indent="0">
              <a:buNone/>
            </a:pPr>
            <a:r>
              <a:rPr lang="en-US" sz="1800" b="1" dirty="0">
                <a:solidFill>
                  <a:schemeClr val="accent6">
                    <a:lumMod val="50000"/>
                  </a:schemeClr>
                </a:solidFill>
              </a:rPr>
              <a:t>7.6</a:t>
            </a:r>
          </a:p>
          <a:p>
            <a:pPr marL="0" indent="0">
              <a:buNone/>
            </a:pPr>
            <a:r>
              <a:rPr lang="en-US" sz="1800" b="1" i="1" dirty="0">
                <a:solidFill>
                  <a:schemeClr val="accent6">
                    <a:lumMod val="50000"/>
                  </a:schemeClr>
                </a:solidFill>
              </a:rPr>
              <a:t>Coach asks clear, direct, primarily open-ended questions, one at a time, at a pace that allows for thinking, feeling or reflection</a:t>
            </a:r>
          </a:p>
          <a:p>
            <a:pPr marL="0" indent="0">
              <a:buNone/>
            </a:pPr>
            <a:r>
              <a:rPr lang="en-US" sz="1800" dirty="0"/>
              <a:t>Essentially this is asking open ended questions and avoiding multiple questions</a:t>
            </a:r>
          </a:p>
          <a:p>
            <a:pPr marL="0" indent="0">
              <a:buNone/>
            </a:pPr>
            <a:endParaRPr lang="en-US" sz="1800" dirty="0"/>
          </a:p>
          <a:p>
            <a:pPr marL="0" indent="0">
              <a:buNone/>
            </a:pPr>
            <a:r>
              <a:rPr lang="en-US" sz="1800" b="1" dirty="0">
                <a:solidFill>
                  <a:schemeClr val="accent6">
                    <a:lumMod val="50000"/>
                  </a:schemeClr>
                </a:solidFill>
              </a:rPr>
              <a:t>7.7</a:t>
            </a:r>
          </a:p>
          <a:p>
            <a:pPr marL="0" indent="0">
              <a:buNone/>
            </a:pPr>
            <a:r>
              <a:rPr lang="en-US" sz="1800" b="1" i="1" dirty="0">
                <a:solidFill>
                  <a:schemeClr val="accent6">
                    <a:lumMod val="50000"/>
                  </a:schemeClr>
                </a:solidFill>
              </a:rPr>
              <a:t>Coach uses language that is generally clear and concise </a:t>
            </a:r>
          </a:p>
          <a:p>
            <a:pPr marL="0" indent="0">
              <a:buNone/>
            </a:pPr>
            <a:endParaRPr lang="en-US" sz="1800" b="1" i="1" dirty="0">
              <a:solidFill>
                <a:schemeClr val="accent6">
                  <a:lumMod val="50000"/>
                </a:schemeClr>
              </a:solidFill>
            </a:endParaRPr>
          </a:p>
          <a:p>
            <a:pPr marL="0" indent="0">
              <a:buNone/>
            </a:pPr>
            <a:r>
              <a:rPr lang="en-US" sz="1800" b="1" dirty="0">
                <a:solidFill>
                  <a:schemeClr val="accent6">
                    <a:lumMod val="50000"/>
                  </a:schemeClr>
                </a:solidFill>
              </a:rPr>
              <a:t>7.8</a:t>
            </a:r>
          </a:p>
          <a:p>
            <a:pPr marL="0" indent="0">
              <a:buNone/>
            </a:pPr>
            <a:r>
              <a:rPr lang="en-US" sz="1800" b="1" i="1" dirty="0">
                <a:solidFill>
                  <a:schemeClr val="accent6">
                    <a:lumMod val="50000"/>
                  </a:schemeClr>
                </a:solidFill>
              </a:rPr>
              <a:t>Coach allows the client to do most of the talking</a:t>
            </a:r>
          </a:p>
          <a:p>
            <a:pPr marL="0" indent="0">
              <a:buNone/>
            </a:pPr>
            <a:endParaRPr lang="en-US" sz="1800" b="1" i="1" dirty="0">
              <a:solidFill>
                <a:schemeClr val="accent6">
                  <a:lumMod val="50000"/>
                </a:schemeClr>
              </a:solidFill>
            </a:endParaRPr>
          </a:p>
          <a:p>
            <a:pPr marL="0" indent="0">
              <a:buNone/>
            </a:pPr>
            <a:endParaRPr lang="en-US" sz="1800" dirty="0"/>
          </a:p>
        </p:txBody>
      </p:sp>
      <p:sp>
        <p:nvSpPr>
          <p:cNvPr id="5" name="Title 4">
            <a:extLst>
              <a:ext uri="{FF2B5EF4-FFF2-40B4-BE49-F238E27FC236}">
                <a16:creationId xmlns:a16="http://schemas.microsoft.com/office/drawing/2014/main" id="{AAA92083-68F6-B674-0450-F279D72F89F9}"/>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063369331"/>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D29C-2981-FD4B-8B5F-2D2C29B1C4DD}"/>
              </a:ext>
            </a:extLst>
          </p:cNvPr>
          <p:cNvSpPr>
            <a:spLocks noGrp="1"/>
          </p:cNvSpPr>
          <p:nvPr>
            <p:ph type="title"/>
          </p:nvPr>
        </p:nvSpPr>
        <p:spPr>
          <a:xfrm>
            <a:off x="276839" y="424190"/>
            <a:ext cx="6756400" cy="523220"/>
          </a:xfrm>
        </p:spPr>
        <p:txBody>
          <a:bodyPr/>
          <a:lstStyle/>
          <a:p>
            <a:r>
              <a:rPr lang="en-US" sz="2800" dirty="0"/>
              <a:t>Competency 8: Facilitates client growth</a:t>
            </a:r>
          </a:p>
        </p:txBody>
      </p:sp>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76839" y="1257300"/>
            <a:ext cx="7463112" cy="4343400"/>
          </a:xfrm>
        </p:spPr>
        <p:txBody>
          <a:bodyPr/>
          <a:lstStyle/>
          <a:p>
            <a:pPr marL="0" indent="0">
              <a:buNone/>
            </a:pPr>
            <a:r>
              <a:rPr lang="en-US" sz="1800" b="1" dirty="0">
                <a:solidFill>
                  <a:schemeClr val="accent6">
                    <a:lumMod val="50000"/>
                  </a:schemeClr>
                </a:solidFill>
              </a:rPr>
              <a:t>8.1</a:t>
            </a:r>
          </a:p>
          <a:p>
            <a:pPr marL="0" indent="0">
              <a:buNone/>
            </a:pPr>
            <a:r>
              <a:rPr lang="en-US" sz="1800" b="1" i="1" dirty="0">
                <a:solidFill>
                  <a:schemeClr val="accent6">
                    <a:lumMod val="50000"/>
                  </a:schemeClr>
                </a:solidFill>
              </a:rPr>
              <a:t>Coach invites or allows the client to explore progress towards what the client wanted to accomplish in this session</a:t>
            </a:r>
          </a:p>
          <a:p>
            <a:pPr marL="0" indent="0">
              <a:buNone/>
            </a:pPr>
            <a:r>
              <a:rPr lang="en-US" sz="1800" dirty="0"/>
              <a:t>Essentially asking the question “where are you versus the goal you had at the beginning of our conversation?”</a:t>
            </a:r>
          </a:p>
          <a:p>
            <a:pPr marL="0" indent="0">
              <a:buNone/>
            </a:pPr>
            <a:endParaRPr lang="en-US" sz="1800" dirty="0"/>
          </a:p>
          <a:p>
            <a:pPr marL="0" indent="0">
              <a:buNone/>
            </a:pPr>
            <a:r>
              <a:rPr lang="en-US" sz="1800" b="1" dirty="0">
                <a:solidFill>
                  <a:schemeClr val="accent6">
                    <a:lumMod val="50000"/>
                  </a:schemeClr>
                </a:solidFill>
              </a:rPr>
              <a:t>8.2</a:t>
            </a:r>
          </a:p>
          <a:p>
            <a:pPr marL="0" indent="0">
              <a:buNone/>
            </a:pPr>
            <a:r>
              <a:rPr lang="en-US" sz="1800" b="1" i="1" dirty="0">
                <a:solidFill>
                  <a:schemeClr val="accent6">
                    <a:lumMod val="50000"/>
                  </a:schemeClr>
                </a:solidFill>
              </a:rPr>
              <a:t>Coach invites client to state or explore the client’s learning in the session about themselves (the who)</a:t>
            </a:r>
          </a:p>
          <a:p>
            <a:pPr marL="0" indent="0">
              <a:buNone/>
            </a:pPr>
            <a:r>
              <a:rPr lang="en-US" sz="1800" dirty="0"/>
              <a:t>Questions like “what have you learnt about yourself” or “what insights have you had about yourself?”. A generic question like “what are you taking away from our session” counts as evidence for 8.3 but not for 8.2.</a:t>
            </a:r>
          </a:p>
          <a:p>
            <a:pPr marL="0" indent="0">
              <a:buNone/>
            </a:pPr>
            <a:endParaRPr lang="en-US" sz="1800" dirty="0"/>
          </a:p>
          <a:p>
            <a:pPr marL="0" indent="0">
              <a:buNone/>
            </a:pPr>
            <a:r>
              <a:rPr lang="en-US" sz="1800" b="1" dirty="0">
                <a:solidFill>
                  <a:schemeClr val="accent6">
                    <a:lumMod val="50000"/>
                  </a:schemeClr>
                </a:solidFill>
              </a:rPr>
              <a:t>8.3</a:t>
            </a:r>
          </a:p>
          <a:p>
            <a:pPr marL="0" indent="0">
              <a:buNone/>
            </a:pPr>
            <a:r>
              <a:rPr lang="en-US" sz="1800" b="1" i="1" dirty="0">
                <a:solidFill>
                  <a:schemeClr val="accent6">
                    <a:lumMod val="50000"/>
                  </a:schemeClr>
                </a:solidFill>
              </a:rPr>
              <a:t>Coach invites client to state or explore the client’s learning in the session about their situation (the what)</a:t>
            </a: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1877068936"/>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D29C-2981-FD4B-8B5F-2D2C29B1C4DD}"/>
              </a:ext>
            </a:extLst>
          </p:cNvPr>
          <p:cNvSpPr>
            <a:spLocks noGrp="1"/>
          </p:cNvSpPr>
          <p:nvPr>
            <p:ph type="title"/>
          </p:nvPr>
        </p:nvSpPr>
        <p:spPr>
          <a:xfrm>
            <a:off x="290286" y="533400"/>
            <a:ext cx="6756400" cy="523220"/>
          </a:xfrm>
        </p:spPr>
        <p:txBody>
          <a:bodyPr/>
          <a:lstStyle/>
          <a:p>
            <a:r>
              <a:rPr lang="en-US" sz="2800" dirty="0"/>
              <a:t>Competency 8: Facilitates client growth</a:t>
            </a:r>
          </a:p>
        </p:txBody>
      </p:sp>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90286" y="1257300"/>
            <a:ext cx="7463112" cy="4343400"/>
          </a:xfrm>
        </p:spPr>
        <p:txBody>
          <a:bodyPr/>
          <a:lstStyle/>
          <a:p>
            <a:pPr marL="0" indent="0">
              <a:buNone/>
            </a:pPr>
            <a:r>
              <a:rPr lang="en-US" sz="1800" b="1" dirty="0">
                <a:solidFill>
                  <a:schemeClr val="accent6">
                    <a:lumMod val="50000"/>
                  </a:schemeClr>
                </a:solidFill>
              </a:rPr>
              <a:t>8.4</a:t>
            </a:r>
          </a:p>
          <a:p>
            <a:pPr marL="0" indent="0">
              <a:buNone/>
            </a:pPr>
            <a:r>
              <a:rPr lang="en-US" sz="1800" b="1" i="1" dirty="0">
                <a:solidFill>
                  <a:schemeClr val="accent6">
                    <a:lumMod val="50000"/>
                  </a:schemeClr>
                </a:solidFill>
              </a:rPr>
              <a:t>Coach invites client to consider how they will use new learning from this coaching session </a:t>
            </a:r>
          </a:p>
          <a:p>
            <a:pPr marL="0" indent="0">
              <a:buNone/>
            </a:pPr>
            <a:endParaRPr lang="en-US" sz="1800" b="1" i="1" dirty="0">
              <a:solidFill>
                <a:schemeClr val="accent6">
                  <a:lumMod val="50000"/>
                </a:schemeClr>
              </a:solidFill>
            </a:endParaRPr>
          </a:p>
          <a:p>
            <a:pPr marL="0" indent="0">
              <a:buNone/>
            </a:pPr>
            <a:r>
              <a:rPr lang="en-US" sz="1800" b="1" dirty="0">
                <a:solidFill>
                  <a:schemeClr val="accent6">
                    <a:lumMod val="50000"/>
                  </a:schemeClr>
                </a:solidFill>
              </a:rPr>
              <a:t>8.5</a:t>
            </a:r>
          </a:p>
          <a:p>
            <a:pPr marL="0" indent="0">
              <a:buNone/>
            </a:pPr>
            <a:r>
              <a:rPr lang="en-US" sz="1800" b="1" i="1" dirty="0">
                <a:solidFill>
                  <a:schemeClr val="accent6">
                    <a:lumMod val="50000"/>
                  </a:schemeClr>
                </a:solidFill>
              </a:rPr>
              <a:t>Coach partners with the client to design post-session thinking, reflection or action</a:t>
            </a:r>
            <a:endParaRPr lang="en-US" sz="1800" b="1" dirty="0">
              <a:solidFill>
                <a:schemeClr val="accent6">
                  <a:lumMod val="50000"/>
                </a:schemeClr>
              </a:solidFill>
            </a:endParaRPr>
          </a:p>
          <a:p>
            <a:r>
              <a:rPr lang="en-US" sz="1800" dirty="0"/>
              <a:t>This is about creating specific action plans, whether in the space of action or reflection</a:t>
            </a:r>
          </a:p>
          <a:p>
            <a:r>
              <a:rPr lang="en-US" sz="1800" dirty="0"/>
              <a:t>If a client volunteers this, the coach should acknowledge it and explore further by asking follow up questions</a:t>
            </a:r>
          </a:p>
          <a:p>
            <a:r>
              <a:rPr lang="en-US" sz="1800" dirty="0"/>
              <a:t>Offering suggestions for action would be contra-evidence (</a:t>
            </a:r>
            <a:r>
              <a:rPr lang="en-US" sz="1800" dirty="0" err="1"/>
              <a:t>eg</a:t>
            </a:r>
            <a:r>
              <a:rPr lang="en-US" sz="1800" dirty="0"/>
              <a:t> “there’s a great book you could read on this”)</a:t>
            </a:r>
          </a:p>
          <a:p>
            <a:endParaRPr lang="en-US" sz="1800" dirty="0"/>
          </a:p>
          <a:p>
            <a:pPr marL="0" indent="0">
              <a:buNone/>
            </a:pPr>
            <a:r>
              <a:rPr lang="en-US" sz="1800" b="1" dirty="0">
                <a:solidFill>
                  <a:schemeClr val="accent6">
                    <a:lumMod val="50000"/>
                  </a:schemeClr>
                </a:solidFill>
              </a:rPr>
              <a:t>8.6</a:t>
            </a:r>
          </a:p>
          <a:p>
            <a:pPr marL="0" indent="0">
              <a:buNone/>
            </a:pPr>
            <a:r>
              <a:rPr lang="en-US" sz="1800" b="1" i="1" dirty="0">
                <a:solidFill>
                  <a:schemeClr val="accent6">
                    <a:lumMod val="50000"/>
                  </a:schemeClr>
                </a:solidFill>
              </a:rPr>
              <a:t>Coach partners with the client to consider how to move forward, including resources, support or potential barriers</a:t>
            </a:r>
          </a:p>
          <a:p>
            <a:pPr marL="0" indent="0">
              <a:buNone/>
            </a:pPr>
            <a:endParaRPr lang="en-US" sz="1800" dirty="0"/>
          </a:p>
          <a:p>
            <a:pPr marL="0" indent="0">
              <a:buNone/>
            </a:pPr>
            <a:endParaRPr lang="en-US" sz="1800" i="1" dirty="0"/>
          </a:p>
          <a:p>
            <a:endParaRPr lang="en-US" sz="1800" dirty="0"/>
          </a:p>
        </p:txBody>
      </p:sp>
    </p:spTree>
    <p:extLst>
      <p:ext uri="{BB962C8B-B14F-4D97-AF65-F5344CB8AC3E}">
        <p14:creationId xmlns:p14="http://schemas.microsoft.com/office/powerpoint/2010/main" val="363959278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D91F9-7A50-85E3-1F12-D92FFEB4BB4E}"/>
              </a:ext>
            </a:extLst>
          </p:cNvPr>
          <p:cNvSpPr>
            <a:spLocks noGrp="1"/>
          </p:cNvSpPr>
          <p:nvPr>
            <p:ph type="title"/>
          </p:nvPr>
        </p:nvSpPr>
        <p:spPr>
          <a:xfrm>
            <a:off x="326489" y="533400"/>
            <a:ext cx="6756400" cy="609600"/>
          </a:xfrm>
        </p:spPr>
        <p:txBody>
          <a:bodyPr/>
          <a:lstStyle/>
          <a:p>
            <a:r>
              <a:rPr lang="en-US" dirty="0"/>
              <a:t>The requirements</a:t>
            </a:r>
          </a:p>
        </p:txBody>
      </p:sp>
      <p:sp>
        <p:nvSpPr>
          <p:cNvPr id="3" name="Content Placeholder 2">
            <a:extLst>
              <a:ext uri="{FF2B5EF4-FFF2-40B4-BE49-F238E27FC236}">
                <a16:creationId xmlns:a16="http://schemas.microsoft.com/office/drawing/2014/main" id="{5F28140B-0E0A-79DB-8EA6-9EFFD14196AB}"/>
              </a:ext>
            </a:extLst>
          </p:cNvPr>
          <p:cNvSpPr>
            <a:spLocks noGrp="1"/>
          </p:cNvSpPr>
          <p:nvPr>
            <p:ph idx="1"/>
          </p:nvPr>
        </p:nvSpPr>
        <p:spPr>
          <a:xfrm>
            <a:off x="353382" y="1600200"/>
            <a:ext cx="7495217" cy="4343400"/>
          </a:xfrm>
        </p:spPr>
        <p:txBody>
          <a:bodyPr/>
          <a:lstStyle/>
          <a:p>
            <a:pPr marL="0" indent="0">
              <a:spcBef>
                <a:spcPts val="0"/>
              </a:spcBef>
              <a:buNone/>
            </a:pPr>
            <a:r>
              <a:rPr lang="en-US" sz="2000" b="1" dirty="0">
                <a:solidFill>
                  <a:schemeClr val="accent6">
                    <a:lumMod val="50000"/>
                  </a:schemeClr>
                </a:solidFill>
              </a:rPr>
              <a:t>125 hours of ICF accredited coach specific training</a:t>
            </a:r>
          </a:p>
          <a:p>
            <a:pPr marL="0" indent="0">
              <a:spcBef>
                <a:spcPts val="0"/>
              </a:spcBef>
              <a:buNone/>
            </a:pPr>
            <a:r>
              <a:rPr lang="en-US" sz="2000" dirty="0"/>
              <a:t>If you’ve done an ACSTH or a Level One program, sign up for a Level Two program</a:t>
            </a:r>
          </a:p>
          <a:p>
            <a:pPr>
              <a:spcBef>
                <a:spcPts val="0"/>
              </a:spcBef>
            </a:pPr>
            <a:endParaRPr lang="en-US" sz="2000" dirty="0"/>
          </a:p>
          <a:p>
            <a:pPr marL="0" indent="0">
              <a:spcBef>
                <a:spcPts val="0"/>
              </a:spcBef>
              <a:buNone/>
            </a:pPr>
            <a:r>
              <a:rPr lang="en-US" sz="2000" b="1" dirty="0">
                <a:solidFill>
                  <a:schemeClr val="accent6">
                    <a:lumMod val="50000"/>
                  </a:schemeClr>
                </a:solidFill>
              </a:rPr>
              <a:t>500+ hours of coaching practice</a:t>
            </a:r>
          </a:p>
          <a:p>
            <a:pPr marL="0" indent="0">
              <a:spcBef>
                <a:spcPts val="0"/>
              </a:spcBef>
              <a:buNone/>
            </a:pPr>
            <a:r>
              <a:rPr lang="en-US" sz="2000" dirty="0"/>
              <a:t>This includes the hours you’ve put in towards your ACC</a:t>
            </a:r>
          </a:p>
          <a:p>
            <a:pPr>
              <a:spcBef>
                <a:spcPts val="0"/>
              </a:spcBef>
            </a:pPr>
            <a:endParaRPr lang="en-US" sz="2000" dirty="0"/>
          </a:p>
          <a:p>
            <a:pPr marL="0" indent="0">
              <a:spcBef>
                <a:spcPts val="0"/>
              </a:spcBef>
              <a:buNone/>
            </a:pPr>
            <a:r>
              <a:rPr lang="en-US" sz="2000" b="1" dirty="0">
                <a:solidFill>
                  <a:schemeClr val="accent6">
                    <a:lumMod val="50000"/>
                  </a:schemeClr>
                </a:solidFill>
              </a:rPr>
              <a:t>10 hours of mentor coaching</a:t>
            </a:r>
          </a:p>
          <a:p>
            <a:pPr marL="0" indent="0">
              <a:spcBef>
                <a:spcPts val="0"/>
              </a:spcBef>
              <a:buNone/>
            </a:pPr>
            <a:r>
              <a:rPr lang="en-US" sz="2000" dirty="0"/>
              <a:t>If your mentor coach during your ACC journey was a PCC/MCC, no need to repeat these hours</a:t>
            </a:r>
          </a:p>
          <a:p>
            <a:endParaRPr lang="en-US" sz="2000" dirty="0"/>
          </a:p>
          <a:p>
            <a:pPr marL="0" indent="0">
              <a:spcBef>
                <a:spcPts val="0"/>
              </a:spcBef>
              <a:buNone/>
            </a:pPr>
            <a:r>
              <a:rPr lang="en-US" sz="2000" b="1" dirty="0">
                <a:solidFill>
                  <a:schemeClr val="accent6">
                    <a:lumMod val="50000"/>
                  </a:schemeClr>
                </a:solidFill>
              </a:rPr>
              <a:t>Demonstration that you’re coaching at the PCC level</a:t>
            </a:r>
          </a:p>
          <a:p>
            <a:pPr>
              <a:spcBef>
                <a:spcPts val="0"/>
              </a:spcBef>
            </a:pPr>
            <a:endParaRPr lang="en-US" sz="2000" b="1" dirty="0">
              <a:solidFill>
                <a:schemeClr val="accent6">
                  <a:lumMod val="50000"/>
                </a:schemeClr>
              </a:solidFill>
            </a:endParaRPr>
          </a:p>
          <a:p>
            <a:pPr marL="0" indent="0">
              <a:spcBef>
                <a:spcPts val="0"/>
              </a:spcBef>
              <a:buNone/>
            </a:pPr>
            <a:r>
              <a:rPr lang="en-US" sz="2000" b="1" dirty="0">
                <a:solidFill>
                  <a:schemeClr val="accent6">
                    <a:lumMod val="50000"/>
                  </a:schemeClr>
                </a:solidFill>
              </a:rPr>
              <a:t>Clearing the ICF Credentialing exam</a:t>
            </a:r>
          </a:p>
          <a:p>
            <a:endParaRPr lang="en-US" sz="2000" dirty="0"/>
          </a:p>
          <a:p>
            <a:endParaRPr lang="en-US" sz="2000" dirty="0"/>
          </a:p>
        </p:txBody>
      </p:sp>
      <p:cxnSp>
        <p:nvCxnSpPr>
          <p:cNvPr id="5" name="Straight Connector 4">
            <a:extLst>
              <a:ext uri="{FF2B5EF4-FFF2-40B4-BE49-F238E27FC236}">
                <a16:creationId xmlns:a16="http://schemas.microsoft.com/office/drawing/2014/main" id="{5C58D994-E691-F255-1E0E-B44246CEF516}"/>
              </a:ext>
            </a:extLst>
          </p:cNvPr>
          <p:cNvCxnSpPr>
            <a:cxnSpLocks/>
          </p:cNvCxnSpPr>
          <p:nvPr/>
        </p:nvCxnSpPr>
        <p:spPr>
          <a:xfrm>
            <a:off x="0" y="1295400"/>
            <a:ext cx="5486400"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56007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228600" y="609600"/>
            <a:ext cx="7463112" cy="4343400"/>
          </a:xfrm>
        </p:spPr>
        <p:txBody>
          <a:bodyPr/>
          <a:lstStyle/>
          <a:p>
            <a:pPr marL="0" indent="0">
              <a:buNone/>
            </a:pPr>
            <a:r>
              <a:rPr lang="en-US" sz="1800" b="1" dirty="0">
                <a:solidFill>
                  <a:schemeClr val="accent6">
                    <a:lumMod val="50000"/>
                  </a:schemeClr>
                </a:solidFill>
              </a:rPr>
              <a:t>8.7</a:t>
            </a:r>
          </a:p>
          <a:p>
            <a:pPr marL="0" indent="0">
              <a:buNone/>
            </a:pPr>
            <a:r>
              <a:rPr lang="en-US" sz="1800" b="1" i="1" dirty="0">
                <a:solidFill>
                  <a:schemeClr val="accent6">
                    <a:lumMod val="50000"/>
                  </a:schemeClr>
                </a:solidFill>
              </a:rPr>
              <a:t>Coach partners with the client to design the best methods of accountability for themself </a:t>
            </a:r>
            <a:endParaRPr lang="en-US" sz="1800" b="1" dirty="0">
              <a:solidFill>
                <a:schemeClr val="accent6">
                  <a:lumMod val="50000"/>
                </a:schemeClr>
              </a:solidFill>
            </a:endParaRPr>
          </a:p>
          <a:p>
            <a:r>
              <a:rPr lang="en-US" sz="1800" dirty="0"/>
              <a:t>First checking whether they need a method of accountability, exploring the different options available and letting the client decide</a:t>
            </a:r>
          </a:p>
          <a:p>
            <a:r>
              <a:rPr lang="en-US" sz="1800" dirty="0"/>
              <a:t>If the client has already confirmed a high level of commitment, there is no need to do this; just acknowledge what you are seeing</a:t>
            </a:r>
          </a:p>
          <a:p>
            <a:endParaRPr lang="en-US" sz="1800" b="1" dirty="0">
              <a:solidFill>
                <a:schemeClr val="accent6">
                  <a:lumMod val="50000"/>
                </a:schemeClr>
              </a:solidFill>
            </a:endParaRPr>
          </a:p>
          <a:p>
            <a:pPr marL="0" indent="0">
              <a:buNone/>
            </a:pPr>
            <a:r>
              <a:rPr lang="en-US" sz="1800" b="1" dirty="0">
                <a:solidFill>
                  <a:schemeClr val="accent6">
                    <a:lumMod val="50000"/>
                  </a:schemeClr>
                </a:solidFill>
              </a:rPr>
              <a:t>8.8</a:t>
            </a:r>
          </a:p>
          <a:p>
            <a:pPr marL="0" indent="0">
              <a:buNone/>
            </a:pPr>
            <a:r>
              <a:rPr lang="en-US" sz="1800" b="1" i="1" dirty="0">
                <a:solidFill>
                  <a:schemeClr val="accent6">
                    <a:lumMod val="50000"/>
                  </a:schemeClr>
                </a:solidFill>
              </a:rPr>
              <a:t>Coach celebrates the client’s progress and learning</a:t>
            </a:r>
            <a:endParaRPr lang="en-US" sz="1800" b="1" dirty="0">
              <a:solidFill>
                <a:schemeClr val="accent6">
                  <a:lumMod val="50000"/>
                </a:schemeClr>
              </a:solidFill>
            </a:endParaRPr>
          </a:p>
          <a:p>
            <a:r>
              <a:rPr lang="en-US" sz="1800" dirty="0"/>
              <a:t>Appropriate strokes at the end of the conversation, for either this conversation or the journey the client has had</a:t>
            </a:r>
          </a:p>
          <a:p>
            <a:endParaRPr lang="en-US" sz="1800" b="1" dirty="0">
              <a:solidFill>
                <a:schemeClr val="accent6">
                  <a:lumMod val="50000"/>
                </a:schemeClr>
              </a:solidFill>
            </a:endParaRPr>
          </a:p>
          <a:p>
            <a:pPr marL="0" indent="0">
              <a:buNone/>
            </a:pPr>
            <a:r>
              <a:rPr lang="en-US" sz="1800" b="1" dirty="0">
                <a:solidFill>
                  <a:schemeClr val="accent6">
                    <a:lumMod val="50000"/>
                  </a:schemeClr>
                </a:solidFill>
              </a:rPr>
              <a:t>8.9</a:t>
            </a:r>
          </a:p>
          <a:p>
            <a:pPr marL="0" indent="0">
              <a:buNone/>
            </a:pPr>
            <a:r>
              <a:rPr lang="en-US" sz="1800" b="1" i="1" dirty="0">
                <a:solidFill>
                  <a:schemeClr val="accent6">
                    <a:lumMod val="50000"/>
                  </a:schemeClr>
                </a:solidFill>
              </a:rPr>
              <a:t>Coach partners with the client on how they want to complete the session</a:t>
            </a:r>
            <a:endParaRPr lang="en-US" sz="1800" b="1" dirty="0">
              <a:solidFill>
                <a:schemeClr val="accent6">
                  <a:lumMod val="50000"/>
                </a:schemeClr>
              </a:solidFill>
            </a:endParaRPr>
          </a:p>
          <a:p>
            <a:r>
              <a:rPr lang="en-US" sz="1800" dirty="0"/>
              <a:t>Checking in with the client to make sure there isn’t anything unsaid that could be addressed in the last few minutes</a:t>
            </a:r>
          </a:p>
          <a:p>
            <a:r>
              <a:rPr lang="en-US" sz="1800" dirty="0"/>
              <a:t>Usually saying “we have five minutes left; is there anything you would like to share before we close”</a:t>
            </a:r>
          </a:p>
          <a:p>
            <a:endParaRPr lang="en-US" sz="1800" dirty="0"/>
          </a:p>
          <a:p>
            <a:endParaRPr lang="en-US" sz="1800" dirty="0"/>
          </a:p>
          <a:p>
            <a:endParaRPr lang="en-US" sz="1800" dirty="0"/>
          </a:p>
        </p:txBody>
      </p:sp>
    </p:spTree>
    <p:extLst>
      <p:ext uri="{BB962C8B-B14F-4D97-AF65-F5344CB8AC3E}">
        <p14:creationId xmlns:p14="http://schemas.microsoft.com/office/powerpoint/2010/main" val="3916855480"/>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E7673-7099-E1AD-C662-9513986B1DBD}"/>
              </a:ext>
            </a:extLst>
          </p:cNvPr>
          <p:cNvSpPr>
            <a:spLocks noGrp="1"/>
          </p:cNvSpPr>
          <p:nvPr>
            <p:ph type="ctrTitle"/>
          </p:nvPr>
        </p:nvSpPr>
        <p:spPr/>
        <p:txBody>
          <a:bodyPr/>
          <a:lstStyle/>
          <a:p>
            <a:r>
              <a:rPr lang="en-US" dirty="0"/>
              <a:t>What is the credentialing exam?</a:t>
            </a:r>
          </a:p>
        </p:txBody>
      </p:sp>
      <p:sp>
        <p:nvSpPr>
          <p:cNvPr id="3" name="Subtitle 2">
            <a:extLst>
              <a:ext uri="{FF2B5EF4-FFF2-40B4-BE49-F238E27FC236}">
                <a16:creationId xmlns:a16="http://schemas.microsoft.com/office/drawing/2014/main" id="{87B35584-61DC-4274-CB4A-EF991612673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54711721"/>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EE9AE-6B6B-6207-8343-8484EB2A1EF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CEFC89E-A8C4-6D60-5C18-C99C521F2692}"/>
              </a:ext>
            </a:extLst>
          </p:cNvPr>
          <p:cNvSpPr>
            <a:spLocks noGrp="1"/>
          </p:cNvSpPr>
          <p:nvPr>
            <p:ph idx="1"/>
          </p:nvPr>
        </p:nvSpPr>
        <p:spPr>
          <a:xfrm>
            <a:off x="304800" y="1752600"/>
            <a:ext cx="7463112" cy="762000"/>
          </a:xfrm>
          <a:solidFill>
            <a:schemeClr val="accent6">
              <a:lumMod val="50000"/>
            </a:schemeClr>
          </a:solidFill>
        </p:spPr>
        <p:txBody>
          <a:bodyPr/>
          <a:lstStyle/>
          <a:p>
            <a:pPr marL="0" indent="0">
              <a:buNone/>
            </a:pPr>
            <a:r>
              <a:rPr lang="en-US" sz="2000" dirty="0">
                <a:solidFill>
                  <a:schemeClr val="bg1"/>
                </a:solidFill>
              </a:rPr>
              <a:t>Complete training hours, mentor coaching and submit the recording. Once you clear that, you will receive a Level 2 certificate</a:t>
            </a:r>
          </a:p>
        </p:txBody>
      </p:sp>
      <p:sp>
        <p:nvSpPr>
          <p:cNvPr id="4" name="Content Placeholder 2">
            <a:extLst>
              <a:ext uri="{FF2B5EF4-FFF2-40B4-BE49-F238E27FC236}">
                <a16:creationId xmlns:a16="http://schemas.microsoft.com/office/drawing/2014/main" id="{00AEFE45-4116-736B-A141-68EA16F0946A}"/>
              </a:ext>
            </a:extLst>
          </p:cNvPr>
          <p:cNvSpPr txBox="1">
            <a:spLocks/>
          </p:cNvSpPr>
          <p:nvPr/>
        </p:nvSpPr>
        <p:spPr bwMode="auto">
          <a:xfrm>
            <a:off x="337279" y="3124200"/>
            <a:ext cx="7463112" cy="762000"/>
          </a:xfrm>
          <a:prstGeom prst="rect">
            <a:avLst/>
          </a:prstGeom>
          <a:solidFill>
            <a:schemeClr val="accent2">
              <a:lumMod val="5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20000"/>
              </a:spcBef>
              <a:spcAft>
                <a:spcPct val="0"/>
              </a:spcAft>
              <a:buFont typeface="Wingdings" pitchFamily="2" charset="2"/>
              <a:buChar char="§"/>
              <a:defRPr sz="2400">
                <a:solidFill>
                  <a:schemeClr val="tx1"/>
                </a:solidFill>
                <a:latin typeface="Calibri" panose="020F0502020204030204" pitchFamily="34" charset="0"/>
                <a:ea typeface="+mn-ea"/>
                <a:cs typeface="Calibri" panose="020F0502020204030204" pitchFamily="34" charset="0"/>
              </a:defRPr>
            </a:lvl1pPr>
            <a:lvl2pPr marL="974725" indent="-403225" algn="l" rtl="0" eaLnBrk="0" fontAlgn="base" hangingPunct="0">
              <a:spcBef>
                <a:spcPct val="20000"/>
              </a:spcBef>
              <a:spcAft>
                <a:spcPct val="0"/>
              </a:spcAft>
              <a:buFont typeface="Wingdings" pitchFamily="2" charset="2"/>
              <a:buChar char="§"/>
              <a:defRPr sz="2000">
                <a:solidFill>
                  <a:schemeClr val="tx1"/>
                </a:solidFill>
                <a:latin typeface="Calibri" panose="020F0502020204030204" pitchFamily="34" charset="0"/>
                <a:cs typeface="Calibri" panose="020F0502020204030204" pitchFamily="34" charset="0"/>
              </a:defRPr>
            </a:lvl2pPr>
            <a:lvl3pPr marL="1431925" indent="-342900" algn="l" rtl="0" eaLnBrk="0" fontAlgn="base" hangingPunct="0">
              <a:spcBef>
                <a:spcPct val="20000"/>
              </a:spcBef>
              <a:spcAft>
                <a:spcPct val="0"/>
              </a:spcAft>
              <a:buSzPct val="180000"/>
              <a:buFont typeface="Lucida Sans Unicode" pitchFamily="34" charset="0"/>
              <a:buChar char="‑"/>
              <a:defRPr sz="1800">
                <a:solidFill>
                  <a:schemeClr val="tx1"/>
                </a:solidFill>
                <a:latin typeface="Calibri" panose="020F0502020204030204" pitchFamily="34" charset="0"/>
                <a:cs typeface="Calibri" panose="020F0502020204030204" pitchFamily="34" charset="0"/>
              </a:defRPr>
            </a:lvl3pPr>
            <a:lvl4pPr marL="1774825" indent="-228600" algn="l" rtl="0" eaLnBrk="0" fontAlgn="base" hangingPunct="0">
              <a:spcBef>
                <a:spcPct val="20000"/>
              </a:spcBef>
              <a:spcAft>
                <a:spcPct val="0"/>
              </a:spcAft>
              <a:buChar char="–"/>
              <a:defRPr sz="2000">
                <a:solidFill>
                  <a:schemeClr val="bg1"/>
                </a:solidFill>
                <a:latin typeface="Calibri" panose="020F0502020204030204" pitchFamily="34" charset="0"/>
                <a:cs typeface="Calibri" panose="020F0502020204030204" pitchFamily="34" charset="0"/>
              </a:defRPr>
            </a:lvl4pPr>
            <a:lvl5pPr marL="2117725" indent="-228600" algn="l" rtl="0" eaLnBrk="0" fontAlgn="base" hangingPunct="0">
              <a:spcBef>
                <a:spcPct val="20000"/>
              </a:spcBef>
              <a:spcAft>
                <a:spcPct val="0"/>
              </a:spcAft>
              <a:buChar char="»"/>
              <a:defRPr sz="2000">
                <a:solidFill>
                  <a:schemeClr val="bg1"/>
                </a:solidFill>
                <a:latin typeface="Calibri" panose="020F0502020204030204" pitchFamily="34" charset="0"/>
                <a:cs typeface="Calibri" panose="020F0502020204030204" pitchFamily="34" charset="0"/>
              </a:defRPr>
            </a:lvl5pPr>
            <a:lvl6pPr marL="2574925" indent="-228600" algn="l" rtl="0" fontAlgn="base">
              <a:spcBef>
                <a:spcPct val="20000"/>
              </a:spcBef>
              <a:spcAft>
                <a:spcPct val="0"/>
              </a:spcAft>
              <a:buChar char="»"/>
              <a:defRPr sz="2000">
                <a:solidFill>
                  <a:schemeClr val="bg1"/>
                </a:solidFill>
                <a:latin typeface="Arial" pitchFamily="34" charset="0"/>
                <a:cs typeface="Arial" pitchFamily="34" charset="0"/>
              </a:defRPr>
            </a:lvl6pPr>
            <a:lvl7pPr marL="3032125" indent="-228600" algn="l" rtl="0" fontAlgn="base">
              <a:spcBef>
                <a:spcPct val="20000"/>
              </a:spcBef>
              <a:spcAft>
                <a:spcPct val="0"/>
              </a:spcAft>
              <a:buChar char="»"/>
              <a:defRPr sz="2000">
                <a:solidFill>
                  <a:schemeClr val="bg1"/>
                </a:solidFill>
                <a:latin typeface="Arial" pitchFamily="34" charset="0"/>
                <a:cs typeface="Arial" pitchFamily="34" charset="0"/>
              </a:defRPr>
            </a:lvl7pPr>
            <a:lvl8pPr marL="3489325" indent="-228600" algn="l" rtl="0" fontAlgn="base">
              <a:spcBef>
                <a:spcPct val="20000"/>
              </a:spcBef>
              <a:spcAft>
                <a:spcPct val="0"/>
              </a:spcAft>
              <a:buChar char="»"/>
              <a:defRPr sz="2000">
                <a:solidFill>
                  <a:schemeClr val="bg1"/>
                </a:solidFill>
                <a:latin typeface="Arial" pitchFamily="34" charset="0"/>
                <a:cs typeface="Arial" pitchFamily="34" charset="0"/>
              </a:defRPr>
            </a:lvl8pPr>
            <a:lvl9pPr marL="3946525" indent="-228600" algn="l" rtl="0" fontAlgn="base">
              <a:spcBef>
                <a:spcPct val="20000"/>
              </a:spcBef>
              <a:spcAft>
                <a:spcPct val="0"/>
              </a:spcAft>
              <a:buChar char="»"/>
              <a:defRPr sz="2000">
                <a:solidFill>
                  <a:schemeClr val="bg1"/>
                </a:solidFill>
                <a:latin typeface="Arial" pitchFamily="34" charset="0"/>
                <a:cs typeface="Arial" pitchFamily="34" charset="0"/>
              </a:defRPr>
            </a:lvl9pPr>
          </a:lstStyle>
          <a:p>
            <a:pPr marL="0" indent="0">
              <a:buFont typeface="Wingdings" pitchFamily="2" charset="2"/>
              <a:buNone/>
            </a:pPr>
            <a:r>
              <a:rPr lang="en-US" sz="2000" kern="0" dirty="0">
                <a:solidFill>
                  <a:schemeClr val="bg1"/>
                </a:solidFill>
              </a:rPr>
              <a:t>Apply to the ICF with the Level 2 certificate and a statement that you have the requisite coaching hours</a:t>
            </a:r>
          </a:p>
        </p:txBody>
      </p:sp>
      <p:sp>
        <p:nvSpPr>
          <p:cNvPr id="5" name="Content Placeholder 2">
            <a:extLst>
              <a:ext uri="{FF2B5EF4-FFF2-40B4-BE49-F238E27FC236}">
                <a16:creationId xmlns:a16="http://schemas.microsoft.com/office/drawing/2014/main" id="{3075A66C-C446-6E17-B025-EDDF1F58FA6B}"/>
              </a:ext>
            </a:extLst>
          </p:cNvPr>
          <p:cNvSpPr txBox="1">
            <a:spLocks/>
          </p:cNvSpPr>
          <p:nvPr/>
        </p:nvSpPr>
        <p:spPr bwMode="auto">
          <a:xfrm>
            <a:off x="343525" y="4419600"/>
            <a:ext cx="7463112" cy="762000"/>
          </a:xfrm>
          <a:prstGeom prst="rect">
            <a:avLst/>
          </a:prstGeom>
          <a:solidFill>
            <a:schemeClr val="tx2">
              <a:lumMod val="50000"/>
            </a:schemeClr>
          </a:solidFill>
          <a:ln w="9525">
            <a:noFill/>
            <a:miter lim="800000"/>
            <a:headEnd/>
            <a:tailEnd/>
          </a:ln>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20000"/>
              </a:spcBef>
              <a:spcAft>
                <a:spcPct val="0"/>
              </a:spcAft>
              <a:buFont typeface="Wingdings" pitchFamily="2" charset="2"/>
              <a:buChar char="§"/>
              <a:defRPr sz="2400">
                <a:solidFill>
                  <a:schemeClr val="tx1"/>
                </a:solidFill>
                <a:latin typeface="Calibri" panose="020F0502020204030204" pitchFamily="34" charset="0"/>
                <a:ea typeface="+mn-ea"/>
                <a:cs typeface="Calibri" panose="020F0502020204030204" pitchFamily="34" charset="0"/>
              </a:defRPr>
            </a:lvl1pPr>
            <a:lvl2pPr marL="974725" indent="-403225" algn="l" rtl="0" eaLnBrk="0" fontAlgn="base" hangingPunct="0">
              <a:spcBef>
                <a:spcPct val="20000"/>
              </a:spcBef>
              <a:spcAft>
                <a:spcPct val="0"/>
              </a:spcAft>
              <a:buFont typeface="Wingdings" pitchFamily="2" charset="2"/>
              <a:buChar char="§"/>
              <a:defRPr sz="2000">
                <a:solidFill>
                  <a:schemeClr val="tx1"/>
                </a:solidFill>
                <a:latin typeface="Calibri" panose="020F0502020204030204" pitchFamily="34" charset="0"/>
                <a:cs typeface="Calibri" panose="020F0502020204030204" pitchFamily="34" charset="0"/>
              </a:defRPr>
            </a:lvl2pPr>
            <a:lvl3pPr marL="1431925" indent="-342900" algn="l" rtl="0" eaLnBrk="0" fontAlgn="base" hangingPunct="0">
              <a:spcBef>
                <a:spcPct val="20000"/>
              </a:spcBef>
              <a:spcAft>
                <a:spcPct val="0"/>
              </a:spcAft>
              <a:buSzPct val="180000"/>
              <a:buFont typeface="Lucida Sans Unicode" pitchFamily="34" charset="0"/>
              <a:buChar char="‑"/>
              <a:defRPr sz="1800">
                <a:solidFill>
                  <a:schemeClr val="tx1"/>
                </a:solidFill>
                <a:latin typeface="Calibri" panose="020F0502020204030204" pitchFamily="34" charset="0"/>
                <a:cs typeface="Calibri" panose="020F0502020204030204" pitchFamily="34" charset="0"/>
              </a:defRPr>
            </a:lvl3pPr>
            <a:lvl4pPr marL="1774825" indent="-228600" algn="l" rtl="0" eaLnBrk="0" fontAlgn="base" hangingPunct="0">
              <a:spcBef>
                <a:spcPct val="20000"/>
              </a:spcBef>
              <a:spcAft>
                <a:spcPct val="0"/>
              </a:spcAft>
              <a:buChar char="–"/>
              <a:defRPr sz="2000">
                <a:solidFill>
                  <a:schemeClr val="bg1"/>
                </a:solidFill>
                <a:latin typeface="Calibri" panose="020F0502020204030204" pitchFamily="34" charset="0"/>
                <a:cs typeface="Calibri" panose="020F0502020204030204" pitchFamily="34" charset="0"/>
              </a:defRPr>
            </a:lvl4pPr>
            <a:lvl5pPr marL="2117725" indent="-228600" algn="l" rtl="0" eaLnBrk="0" fontAlgn="base" hangingPunct="0">
              <a:spcBef>
                <a:spcPct val="20000"/>
              </a:spcBef>
              <a:spcAft>
                <a:spcPct val="0"/>
              </a:spcAft>
              <a:buChar char="»"/>
              <a:defRPr sz="2000">
                <a:solidFill>
                  <a:schemeClr val="bg1"/>
                </a:solidFill>
                <a:latin typeface="Calibri" panose="020F0502020204030204" pitchFamily="34" charset="0"/>
                <a:cs typeface="Calibri" panose="020F0502020204030204" pitchFamily="34" charset="0"/>
              </a:defRPr>
            </a:lvl5pPr>
            <a:lvl6pPr marL="2574925" indent="-228600" algn="l" rtl="0" fontAlgn="base">
              <a:spcBef>
                <a:spcPct val="20000"/>
              </a:spcBef>
              <a:spcAft>
                <a:spcPct val="0"/>
              </a:spcAft>
              <a:buChar char="»"/>
              <a:defRPr sz="2000">
                <a:solidFill>
                  <a:schemeClr val="bg1"/>
                </a:solidFill>
                <a:latin typeface="Arial" pitchFamily="34" charset="0"/>
                <a:cs typeface="Arial" pitchFamily="34" charset="0"/>
              </a:defRPr>
            </a:lvl6pPr>
            <a:lvl7pPr marL="3032125" indent="-228600" algn="l" rtl="0" fontAlgn="base">
              <a:spcBef>
                <a:spcPct val="20000"/>
              </a:spcBef>
              <a:spcAft>
                <a:spcPct val="0"/>
              </a:spcAft>
              <a:buChar char="»"/>
              <a:defRPr sz="2000">
                <a:solidFill>
                  <a:schemeClr val="bg1"/>
                </a:solidFill>
                <a:latin typeface="Arial" pitchFamily="34" charset="0"/>
                <a:cs typeface="Arial" pitchFamily="34" charset="0"/>
              </a:defRPr>
            </a:lvl7pPr>
            <a:lvl8pPr marL="3489325" indent="-228600" algn="l" rtl="0" fontAlgn="base">
              <a:spcBef>
                <a:spcPct val="20000"/>
              </a:spcBef>
              <a:spcAft>
                <a:spcPct val="0"/>
              </a:spcAft>
              <a:buChar char="»"/>
              <a:defRPr sz="2000">
                <a:solidFill>
                  <a:schemeClr val="bg1"/>
                </a:solidFill>
                <a:latin typeface="Arial" pitchFamily="34" charset="0"/>
                <a:cs typeface="Arial" pitchFamily="34" charset="0"/>
              </a:defRPr>
            </a:lvl8pPr>
            <a:lvl9pPr marL="3946525" indent="-228600" algn="l" rtl="0" fontAlgn="base">
              <a:spcBef>
                <a:spcPct val="20000"/>
              </a:spcBef>
              <a:spcAft>
                <a:spcPct val="0"/>
              </a:spcAft>
              <a:buChar char="»"/>
              <a:defRPr sz="2000">
                <a:solidFill>
                  <a:schemeClr val="bg1"/>
                </a:solidFill>
                <a:latin typeface="Arial" pitchFamily="34" charset="0"/>
                <a:cs typeface="Arial" pitchFamily="34" charset="0"/>
              </a:defRPr>
            </a:lvl9pPr>
          </a:lstStyle>
          <a:p>
            <a:pPr marL="0" indent="0">
              <a:buFont typeface="Wingdings" pitchFamily="2" charset="2"/>
              <a:buNone/>
            </a:pPr>
            <a:r>
              <a:rPr lang="en-US" sz="2000" kern="0" dirty="0">
                <a:solidFill>
                  <a:schemeClr val="bg1"/>
                </a:solidFill>
              </a:rPr>
              <a:t>The ICF will send you a link to the credentialing exam – take it, pass and party! You’re now a PCC coach</a:t>
            </a:r>
          </a:p>
        </p:txBody>
      </p:sp>
    </p:spTree>
    <p:extLst>
      <p:ext uri="{BB962C8B-B14F-4D97-AF65-F5344CB8AC3E}">
        <p14:creationId xmlns:p14="http://schemas.microsoft.com/office/powerpoint/2010/main" val="36758740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4" grpId="0" animBg="1"/>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6E408-7A4A-C70F-D2B6-D35310410CB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A3A69BE-EDD8-8197-7625-53FD7866BA42}"/>
              </a:ext>
            </a:extLst>
          </p:cNvPr>
          <p:cNvSpPr>
            <a:spLocks noGrp="1"/>
          </p:cNvSpPr>
          <p:nvPr>
            <p:ph idx="1"/>
          </p:nvPr>
        </p:nvSpPr>
        <p:spPr>
          <a:xfrm>
            <a:off x="341993" y="1660161"/>
            <a:ext cx="7463112" cy="4343400"/>
          </a:xfrm>
        </p:spPr>
        <p:txBody>
          <a:bodyPr/>
          <a:lstStyle/>
          <a:p>
            <a:r>
              <a:rPr lang="en-IN" sz="1800" dirty="0"/>
              <a:t>The ICF Credentialing Exam contains 78 situational judgment items (you need to get about 60 right)</a:t>
            </a:r>
          </a:p>
          <a:p>
            <a:endParaRPr lang="en-IN" sz="1800" dirty="0"/>
          </a:p>
          <a:p>
            <a:r>
              <a:rPr lang="en-IN" sz="1800" dirty="0"/>
              <a:t>Each exam item contains a realistic scenario describing a coaching situation, followed by four response options. </a:t>
            </a:r>
          </a:p>
          <a:p>
            <a:endParaRPr lang="en-IN" sz="1800" dirty="0"/>
          </a:p>
          <a:p>
            <a:r>
              <a:rPr lang="en-IN" sz="1800" dirty="0"/>
              <a:t>For each scenario, candidates are asked to select the best response and the worst response among the options provided for that scenario. </a:t>
            </a:r>
          </a:p>
          <a:p>
            <a:endParaRPr lang="en-IN" sz="1800" dirty="0"/>
          </a:p>
          <a:p>
            <a:r>
              <a:rPr lang="en-IN" sz="1800" dirty="0"/>
              <a:t>To get more support: </a:t>
            </a:r>
            <a:r>
              <a:rPr lang="en-IN" sz="1800" dirty="0" err="1"/>
              <a:t>www.navgati.in</a:t>
            </a:r>
            <a:r>
              <a:rPr lang="en-IN" sz="1800" dirty="0"/>
              <a:t>/the-quiet-coach-14/</a:t>
            </a:r>
            <a:endParaRPr lang="en-US" sz="1800" dirty="0"/>
          </a:p>
        </p:txBody>
      </p:sp>
    </p:spTree>
    <p:extLst>
      <p:ext uri="{BB962C8B-B14F-4D97-AF65-F5344CB8AC3E}">
        <p14:creationId xmlns:p14="http://schemas.microsoft.com/office/powerpoint/2010/main" val="1898317506"/>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38F64-CEAB-993F-EEDB-6A2545A7A808}"/>
              </a:ext>
            </a:extLst>
          </p:cNvPr>
          <p:cNvSpPr>
            <a:spLocks noGrp="1"/>
          </p:cNvSpPr>
          <p:nvPr>
            <p:ph type="ctrTitle"/>
          </p:nvPr>
        </p:nvSpPr>
        <p:spPr>
          <a:xfrm>
            <a:off x="533400" y="2362200"/>
            <a:ext cx="7772400" cy="1323439"/>
          </a:xfrm>
        </p:spPr>
        <p:txBody>
          <a:bodyPr/>
          <a:lstStyle/>
          <a:p>
            <a:r>
              <a:rPr lang="en-US" dirty="0"/>
              <a:t>For more information, please write to </a:t>
            </a:r>
            <a:r>
              <a:rPr lang="en-US" dirty="0" err="1"/>
              <a:t>deepa@navgati.in</a:t>
            </a:r>
            <a:endParaRPr lang="en-US" dirty="0"/>
          </a:p>
        </p:txBody>
      </p:sp>
      <p:sp>
        <p:nvSpPr>
          <p:cNvPr id="3" name="Subtitle 2">
            <a:extLst>
              <a:ext uri="{FF2B5EF4-FFF2-40B4-BE49-F238E27FC236}">
                <a16:creationId xmlns:a16="http://schemas.microsoft.com/office/drawing/2014/main" id="{AD6EE7B8-5858-BCFE-DF76-D7ECCBE9F0A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4302312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BCCC7-ACD5-9240-3564-BF0276EC185D}"/>
              </a:ext>
            </a:extLst>
          </p:cNvPr>
          <p:cNvSpPr>
            <a:spLocks noGrp="1"/>
          </p:cNvSpPr>
          <p:nvPr>
            <p:ph type="ctrTitle"/>
          </p:nvPr>
        </p:nvSpPr>
        <p:spPr>
          <a:xfrm>
            <a:off x="533400" y="2362200"/>
            <a:ext cx="7772400" cy="1323439"/>
          </a:xfrm>
        </p:spPr>
        <p:txBody>
          <a:bodyPr/>
          <a:lstStyle/>
          <a:p>
            <a:r>
              <a:rPr lang="en-US" dirty="0"/>
              <a:t>What does coaching at the PCC level mean?</a:t>
            </a:r>
          </a:p>
        </p:txBody>
      </p:sp>
    </p:spTree>
    <p:extLst>
      <p:ext uri="{BB962C8B-B14F-4D97-AF65-F5344CB8AC3E}">
        <p14:creationId xmlns:p14="http://schemas.microsoft.com/office/powerpoint/2010/main" val="13841940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7006-3D79-344C-BB7A-FBC509525D6F}"/>
              </a:ext>
            </a:extLst>
          </p:cNvPr>
          <p:cNvSpPr>
            <a:spLocks noGrp="1"/>
          </p:cNvSpPr>
          <p:nvPr>
            <p:ph type="title"/>
          </p:nvPr>
        </p:nvSpPr>
        <p:spPr>
          <a:xfrm>
            <a:off x="317524" y="990600"/>
            <a:ext cx="6756400" cy="609600"/>
          </a:xfrm>
        </p:spPr>
        <p:txBody>
          <a:bodyPr/>
          <a:lstStyle/>
          <a:p>
            <a:r>
              <a:rPr lang="en-US" dirty="0"/>
              <a:t>Things to remember</a:t>
            </a:r>
          </a:p>
        </p:txBody>
      </p:sp>
      <p:sp>
        <p:nvSpPr>
          <p:cNvPr id="3" name="Content Placeholder 2">
            <a:extLst>
              <a:ext uri="{FF2B5EF4-FFF2-40B4-BE49-F238E27FC236}">
                <a16:creationId xmlns:a16="http://schemas.microsoft.com/office/drawing/2014/main" id="{C6688557-9B38-5940-B27F-4191987B4E76}"/>
              </a:ext>
            </a:extLst>
          </p:cNvPr>
          <p:cNvSpPr>
            <a:spLocks noGrp="1"/>
          </p:cNvSpPr>
          <p:nvPr>
            <p:ph idx="1"/>
          </p:nvPr>
        </p:nvSpPr>
        <p:spPr>
          <a:xfrm>
            <a:off x="317524" y="2057400"/>
            <a:ext cx="8001000" cy="4343400"/>
          </a:xfrm>
        </p:spPr>
        <p:txBody>
          <a:bodyPr/>
          <a:lstStyle/>
          <a:p>
            <a:r>
              <a:rPr lang="en-US" sz="2000" dirty="0"/>
              <a:t>Your behaviours are being evaluated not your client’s response</a:t>
            </a:r>
          </a:p>
          <a:p>
            <a:endParaRPr lang="en-US" sz="2000" dirty="0"/>
          </a:p>
          <a:p>
            <a:r>
              <a:rPr lang="en-US" sz="2000" dirty="0"/>
              <a:t>PCC does not stand for “Perfect Certified Coach” – the expectation is that you will still have room for growth</a:t>
            </a:r>
          </a:p>
          <a:p>
            <a:endParaRPr lang="en-US" sz="2000" dirty="0"/>
          </a:p>
          <a:p>
            <a:r>
              <a:rPr lang="en-US" sz="2000" dirty="0"/>
              <a:t>The markers don’t have to be demonstrated in any specific order</a:t>
            </a:r>
          </a:p>
          <a:p>
            <a:endParaRPr lang="en-US" sz="2000" dirty="0"/>
          </a:p>
          <a:p>
            <a:r>
              <a:rPr lang="en-US" sz="2000" dirty="0"/>
              <a:t>None of them require you to use a specific word or phrase</a:t>
            </a:r>
          </a:p>
        </p:txBody>
      </p:sp>
    </p:spTree>
    <p:extLst>
      <p:ext uri="{BB962C8B-B14F-4D97-AF65-F5344CB8AC3E}">
        <p14:creationId xmlns:p14="http://schemas.microsoft.com/office/powerpoint/2010/main" val="338750181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ircular diagram of the icf core competencies&#10;&#10;Description automatically generated">
            <a:extLst>
              <a:ext uri="{FF2B5EF4-FFF2-40B4-BE49-F238E27FC236}">
                <a16:creationId xmlns:a16="http://schemas.microsoft.com/office/drawing/2014/main" id="{8201F26E-6569-6057-47A2-0E5EFA4FF71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95800" y="1620012"/>
            <a:ext cx="3657600" cy="3669792"/>
          </a:xfrm>
        </p:spPr>
      </p:pic>
      <p:sp>
        <p:nvSpPr>
          <p:cNvPr id="6" name="Content Placeholder 2">
            <a:extLst>
              <a:ext uri="{FF2B5EF4-FFF2-40B4-BE49-F238E27FC236}">
                <a16:creationId xmlns:a16="http://schemas.microsoft.com/office/drawing/2014/main" id="{C9674D38-C740-FEC8-F65E-84D72E33902F}"/>
              </a:ext>
            </a:extLst>
          </p:cNvPr>
          <p:cNvSpPr txBox="1">
            <a:spLocks/>
          </p:cNvSpPr>
          <p:nvPr/>
        </p:nvSpPr>
        <p:spPr bwMode="auto">
          <a:xfrm>
            <a:off x="317524" y="890840"/>
            <a:ext cx="4178276"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457200" indent="-457200" algn="l" rtl="0" eaLnBrk="0" fontAlgn="base" hangingPunct="0">
              <a:spcBef>
                <a:spcPct val="20000"/>
              </a:spcBef>
              <a:spcAft>
                <a:spcPct val="0"/>
              </a:spcAft>
              <a:buFont typeface="Wingdings" pitchFamily="2" charset="2"/>
              <a:buChar char="§"/>
              <a:defRPr sz="2400">
                <a:solidFill>
                  <a:schemeClr val="tx1"/>
                </a:solidFill>
                <a:latin typeface="Calibri" panose="020F0502020204030204" pitchFamily="34" charset="0"/>
                <a:ea typeface="+mn-ea"/>
                <a:cs typeface="Calibri" panose="020F0502020204030204" pitchFamily="34" charset="0"/>
              </a:defRPr>
            </a:lvl1pPr>
            <a:lvl2pPr marL="974725" indent="-403225" algn="l" rtl="0" eaLnBrk="0" fontAlgn="base" hangingPunct="0">
              <a:spcBef>
                <a:spcPct val="20000"/>
              </a:spcBef>
              <a:spcAft>
                <a:spcPct val="0"/>
              </a:spcAft>
              <a:buFont typeface="Wingdings" pitchFamily="2" charset="2"/>
              <a:buChar char="§"/>
              <a:defRPr sz="2000">
                <a:solidFill>
                  <a:schemeClr val="tx1"/>
                </a:solidFill>
                <a:latin typeface="Calibri" panose="020F0502020204030204" pitchFamily="34" charset="0"/>
                <a:cs typeface="Calibri" panose="020F0502020204030204" pitchFamily="34" charset="0"/>
              </a:defRPr>
            </a:lvl2pPr>
            <a:lvl3pPr marL="1431925" indent="-342900" algn="l" rtl="0" eaLnBrk="0" fontAlgn="base" hangingPunct="0">
              <a:spcBef>
                <a:spcPct val="20000"/>
              </a:spcBef>
              <a:spcAft>
                <a:spcPct val="0"/>
              </a:spcAft>
              <a:buSzPct val="180000"/>
              <a:buFont typeface="Lucida Sans Unicode" pitchFamily="34" charset="0"/>
              <a:buChar char="‑"/>
              <a:defRPr sz="1800">
                <a:solidFill>
                  <a:schemeClr val="tx1"/>
                </a:solidFill>
                <a:latin typeface="Calibri" panose="020F0502020204030204" pitchFamily="34" charset="0"/>
                <a:cs typeface="Calibri" panose="020F0502020204030204" pitchFamily="34" charset="0"/>
              </a:defRPr>
            </a:lvl3pPr>
            <a:lvl4pPr marL="1774825" indent="-228600" algn="l" rtl="0" eaLnBrk="0" fontAlgn="base" hangingPunct="0">
              <a:spcBef>
                <a:spcPct val="20000"/>
              </a:spcBef>
              <a:spcAft>
                <a:spcPct val="0"/>
              </a:spcAft>
              <a:buChar char="–"/>
              <a:defRPr sz="2000">
                <a:solidFill>
                  <a:schemeClr val="bg1"/>
                </a:solidFill>
                <a:latin typeface="Calibri" panose="020F0502020204030204" pitchFamily="34" charset="0"/>
                <a:cs typeface="Calibri" panose="020F0502020204030204" pitchFamily="34" charset="0"/>
              </a:defRPr>
            </a:lvl4pPr>
            <a:lvl5pPr marL="2117725" indent="-228600" algn="l" rtl="0" eaLnBrk="0" fontAlgn="base" hangingPunct="0">
              <a:spcBef>
                <a:spcPct val="20000"/>
              </a:spcBef>
              <a:spcAft>
                <a:spcPct val="0"/>
              </a:spcAft>
              <a:buChar char="»"/>
              <a:defRPr sz="2000">
                <a:solidFill>
                  <a:schemeClr val="bg1"/>
                </a:solidFill>
                <a:latin typeface="Calibri" panose="020F0502020204030204" pitchFamily="34" charset="0"/>
                <a:cs typeface="Calibri" panose="020F0502020204030204" pitchFamily="34" charset="0"/>
              </a:defRPr>
            </a:lvl5pPr>
            <a:lvl6pPr marL="2574925" indent="-228600" algn="l" rtl="0" fontAlgn="base">
              <a:spcBef>
                <a:spcPct val="20000"/>
              </a:spcBef>
              <a:spcAft>
                <a:spcPct val="0"/>
              </a:spcAft>
              <a:buChar char="»"/>
              <a:defRPr sz="2000">
                <a:solidFill>
                  <a:schemeClr val="bg1"/>
                </a:solidFill>
                <a:latin typeface="Arial" pitchFamily="34" charset="0"/>
                <a:cs typeface="Arial" pitchFamily="34" charset="0"/>
              </a:defRPr>
            </a:lvl6pPr>
            <a:lvl7pPr marL="3032125" indent="-228600" algn="l" rtl="0" fontAlgn="base">
              <a:spcBef>
                <a:spcPct val="20000"/>
              </a:spcBef>
              <a:spcAft>
                <a:spcPct val="0"/>
              </a:spcAft>
              <a:buChar char="»"/>
              <a:defRPr sz="2000">
                <a:solidFill>
                  <a:schemeClr val="bg1"/>
                </a:solidFill>
                <a:latin typeface="Arial" pitchFamily="34" charset="0"/>
                <a:cs typeface="Arial" pitchFamily="34" charset="0"/>
              </a:defRPr>
            </a:lvl7pPr>
            <a:lvl8pPr marL="3489325" indent="-228600" algn="l" rtl="0" fontAlgn="base">
              <a:spcBef>
                <a:spcPct val="20000"/>
              </a:spcBef>
              <a:spcAft>
                <a:spcPct val="0"/>
              </a:spcAft>
              <a:buChar char="»"/>
              <a:defRPr sz="2000">
                <a:solidFill>
                  <a:schemeClr val="bg1"/>
                </a:solidFill>
                <a:latin typeface="Arial" pitchFamily="34" charset="0"/>
                <a:cs typeface="Arial" pitchFamily="34" charset="0"/>
              </a:defRPr>
            </a:lvl8pPr>
            <a:lvl9pPr marL="3946525" indent="-228600" algn="l" rtl="0" fontAlgn="base">
              <a:spcBef>
                <a:spcPct val="20000"/>
              </a:spcBef>
              <a:spcAft>
                <a:spcPct val="0"/>
              </a:spcAft>
              <a:buChar char="»"/>
              <a:defRPr sz="2000">
                <a:solidFill>
                  <a:schemeClr val="bg1"/>
                </a:solidFill>
                <a:latin typeface="Arial" pitchFamily="34" charset="0"/>
                <a:cs typeface="Arial" pitchFamily="34" charset="0"/>
              </a:defRPr>
            </a:lvl9pPr>
          </a:lstStyle>
          <a:p>
            <a:pPr marL="0" indent="0">
              <a:spcBef>
                <a:spcPts val="0"/>
              </a:spcBef>
              <a:buNone/>
            </a:pPr>
            <a:r>
              <a:rPr lang="en-US" sz="2000" b="1" kern="0" dirty="0"/>
              <a:t>The PCC markers are for 6 of the 8 ICF Core Competencies</a:t>
            </a:r>
          </a:p>
          <a:p>
            <a:pPr marL="0" indent="0">
              <a:spcBef>
                <a:spcPts val="0"/>
              </a:spcBef>
              <a:buNone/>
            </a:pPr>
            <a:endParaRPr lang="en-US" sz="2000" b="1" kern="0" dirty="0"/>
          </a:p>
          <a:p>
            <a:pPr marL="0" indent="0">
              <a:spcBef>
                <a:spcPts val="0"/>
              </a:spcBef>
              <a:buNone/>
            </a:pPr>
            <a:endParaRPr lang="en-US" sz="1800" kern="0" dirty="0"/>
          </a:p>
          <a:p>
            <a:pPr>
              <a:spcBef>
                <a:spcPts val="0"/>
              </a:spcBef>
            </a:pPr>
            <a:r>
              <a:rPr lang="en-US" sz="1800" b="1" kern="0" dirty="0">
                <a:solidFill>
                  <a:schemeClr val="accent6">
                    <a:lumMod val="50000"/>
                  </a:schemeClr>
                </a:solidFill>
              </a:rPr>
              <a:t>Demonstrates Ethical Practice  </a:t>
            </a:r>
            <a:r>
              <a:rPr lang="en-US" sz="1600" kern="0" dirty="0"/>
              <a:t>“</a:t>
            </a:r>
            <a:r>
              <a:rPr lang="en-IN" sz="1600" b="0" i="0" dirty="0">
                <a:solidFill>
                  <a:srgbClr val="404654"/>
                </a:solidFill>
                <a:effectLst/>
              </a:rPr>
              <a:t>Successful PCC candidates will demonstrate coaching that is aligned with the ICF Code of Ethics and will remain consistent in the role of a coach”</a:t>
            </a:r>
          </a:p>
          <a:p>
            <a:pPr>
              <a:spcBef>
                <a:spcPts val="0"/>
              </a:spcBef>
            </a:pPr>
            <a:endParaRPr lang="en-IN" sz="1800" kern="0" dirty="0">
              <a:solidFill>
                <a:srgbClr val="404654"/>
              </a:solidFill>
            </a:endParaRPr>
          </a:p>
          <a:p>
            <a:pPr>
              <a:spcBef>
                <a:spcPts val="0"/>
              </a:spcBef>
            </a:pPr>
            <a:r>
              <a:rPr lang="en-IN" sz="1800" b="1" kern="0" dirty="0">
                <a:solidFill>
                  <a:schemeClr val="accent6">
                    <a:lumMod val="50000"/>
                  </a:schemeClr>
                </a:solidFill>
              </a:rPr>
              <a:t>Embodies a Coaching Mindset</a:t>
            </a:r>
          </a:p>
          <a:p>
            <a:pPr marL="454025" lvl="1" indent="0">
              <a:spcBef>
                <a:spcPts val="0"/>
              </a:spcBef>
              <a:buNone/>
            </a:pPr>
            <a:r>
              <a:rPr lang="en-IN" sz="1600" kern="0" dirty="0">
                <a:solidFill>
                  <a:srgbClr val="404654"/>
                </a:solidFill>
              </a:rPr>
              <a:t>Cannot be fully captured in a single conversation; however, some elements can be demonstrated. </a:t>
            </a:r>
          </a:p>
          <a:p>
            <a:pPr marL="454025" lvl="1" indent="0">
              <a:spcBef>
                <a:spcPts val="0"/>
              </a:spcBef>
              <a:buNone/>
            </a:pPr>
            <a:endParaRPr lang="en-IN" sz="1600" kern="0" dirty="0">
              <a:solidFill>
                <a:srgbClr val="404654"/>
              </a:solidFill>
            </a:endParaRPr>
          </a:p>
          <a:p>
            <a:pPr marL="454025" lvl="1" indent="0">
              <a:spcBef>
                <a:spcPts val="0"/>
              </a:spcBef>
              <a:buNone/>
            </a:pPr>
            <a:r>
              <a:rPr lang="en-IN" sz="1600" kern="0" dirty="0">
                <a:solidFill>
                  <a:srgbClr val="404654"/>
                </a:solidFill>
              </a:rPr>
              <a:t>You need to demonstrate a minimum of two of these markers </a:t>
            </a:r>
            <a:r>
              <a:rPr lang="en-IN" sz="1600" b="0" i="0" dirty="0">
                <a:solidFill>
                  <a:srgbClr val="404654"/>
                </a:solidFill>
                <a:effectLst/>
              </a:rPr>
              <a:t>4.1, 4.3, 4.4, 5.1, 5.2, 5.3, 5.4, 6.1, 6.5, 7.1 and 7.5.</a:t>
            </a:r>
            <a:endParaRPr lang="en-IN" sz="1600" kern="0" dirty="0">
              <a:solidFill>
                <a:srgbClr val="404654"/>
              </a:solidFill>
            </a:endParaRPr>
          </a:p>
          <a:p>
            <a:pPr marL="0" indent="0">
              <a:spcBef>
                <a:spcPts val="0"/>
              </a:spcBef>
              <a:buNone/>
            </a:pPr>
            <a:endParaRPr lang="en-US" sz="1800" kern="0" dirty="0"/>
          </a:p>
        </p:txBody>
      </p:sp>
    </p:spTree>
    <p:extLst>
      <p:ext uri="{BB962C8B-B14F-4D97-AF65-F5344CB8AC3E}">
        <p14:creationId xmlns:p14="http://schemas.microsoft.com/office/powerpoint/2010/main" val="32017555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25ADF-9F68-53FA-31FF-8C0E9AC94354}"/>
              </a:ext>
            </a:extLst>
          </p:cNvPr>
          <p:cNvSpPr>
            <a:spLocks noGrp="1"/>
          </p:cNvSpPr>
          <p:nvPr>
            <p:ph type="title"/>
          </p:nvPr>
        </p:nvSpPr>
        <p:spPr>
          <a:xfrm>
            <a:off x="318247" y="838200"/>
            <a:ext cx="6756400" cy="830997"/>
          </a:xfrm>
        </p:spPr>
        <p:txBody>
          <a:bodyPr/>
          <a:lstStyle/>
          <a:p>
            <a:r>
              <a:rPr lang="en-US" sz="2400" dirty="0"/>
              <a:t>Competency 3: Establishes and maintains agreements</a:t>
            </a:r>
          </a:p>
        </p:txBody>
      </p:sp>
      <p:sp>
        <p:nvSpPr>
          <p:cNvPr id="3" name="Content Placeholder 2">
            <a:extLst>
              <a:ext uri="{FF2B5EF4-FFF2-40B4-BE49-F238E27FC236}">
                <a16:creationId xmlns:a16="http://schemas.microsoft.com/office/drawing/2014/main" id="{8EA7C627-5648-C111-9335-4C7AFC611231}"/>
              </a:ext>
            </a:extLst>
          </p:cNvPr>
          <p:cNvSpPr>
            <a:spLocks noGrp="1"/>
          </p:cNvSpPr>
          <p:nvPr>
            <p:ph idx="1"/>
          </p:nvPr>
        </p:nvSpPr>
        <p:spPr>
          <a:xfrm>
            <a:off x="300318" y="2057400"/>
            <a:ext cx="7463112" cy="4343400"/>
          </a:xfrm>
        </p:spPr>
        <p:txBody>
          <a:bodyPr/>
          <a:lstStyle/>
          <a:p>
            <a:pPr marL="0" indent="0">
              <a:buNone/>
            </a:pPr>
            <a:r>
              <a:rPr lang="en-US" sz="1800" dirty="0"/>
              <a:t>3.1: </a:t>
            </a:r>
            <a:r>
              <a:rPr lang="en-US" sz="1800" i="1" dirty="0"/>
              <a:t>Coach partners with the client to identify or reconfirm what the client wants to accomplish in the session</a:t>
            </a:r>
          </a:p>
          <a:p>
            <a:pPr marL="0" indent="0">
              <a:buNone/>
            </a:pPr>
            <a:endParaRPr lang="en-US" sz="1800" i="1" dirty="0"/>
          </a:p>
          <a:p>
            <a:pPr marL="0" indent="0">
              <a:buNone/>
            </a:pPr>
            <a:r>
              <a:rPr lang="en-US" sz="1800" dirty="0"/>
              <a:t>3.2 </a:t>
            </a:r>
            <a:r>
              <a:rPr lang="en-US" sz="1800" i="1" dirty="0"/>
              <a:t>Coach partners with the client to identify or reconfirm measures of success what the client wants to accomplish in the session</a:t>
            </a:r>
          </a:p>
          <a:p>
            <a:pPr marL="0" indent="0">
              <a:buNone/>
            </a:pPr>
            <a:endParaRPr lang="en-US" sz="1800" i="1" dirty="0"/>
          </a:p>
          <a:p>
            <a:pPr marL="0" indent="0">
              <a:buNone/>
            </a:pPr>
            <a:r>
              <a:rPr lang="en-US" sz="1800" dirty="0"/>
              <a:t>3.3 </a:t>
            </a:r>
            <a:r>
              <a:rPr lang="en-US" sz="1800" i="1" dirty="0"/>
              <a:t>Coach explores what is important or meaningful to the client about the goal</a:t>
            </a:r>
            <a:endParaRPr lang="en-US" sz="1800" dirty="0"/>
          </a:p>
          <a:p>
            <a:pPr marL="0" indent="0">
              <a:buNone/>
            </a:pPr>
            <a:endParaRPr lang="en-US" sz="1800" i="1" dirty="0"/>
          </a:p>
          <a:p>
            <a:pPr marL="0" indent="0">
              <a:buNone/>
            </a:pPr>
            <a:r>
              <a:rPr lang="en-US" sz="1800" dirty="0"/>
              <a:t>3.4 </a:t>
            </a:r>
            <a:r>
              <a:rPr lang="en-US" sz="1800" i="1" dirty="0"/>
              <a:t>Coach partners with the client to define what the client believes they need to address to achieve what they want from the session</a:t>
            </a:r>
          </a:p>
          <a:p>
            <a:pPr marL="0" indent="0">
              <a:buNone/>
            </a:pPr>
            <a:endParaRPr lang="en-US" sz="1800" i="1" dirty="0"/>
          </a:p>
          <a:p>
            <a:pPr marL="0" indent="0">
              <a:buNone/>
            </a:pPr>
            <a:endParaRPr lang="en-US" sz="1800" i="1" dirty="0"/>
          </a:p>
          <a:p>
            <a:pPr marL="0" indent="0">
              <a:buNone/>
            </a:pPr>
            <a:endParaRPr lang="en-US" sz="1800" i="1" dirty="0"/>
          </a:p>
          <a:p>
            <a:pPr marL="0" indent="0">
              <a:buNone/>
            </a:pPr>
            <a:endParaRPr lang="en-US" sz="1800" i="1" dirty="0"/>
          </a:p>
          <a:p>
            <a:endParaRPr lang="en-US" sz="1800" dirty="0"/>
          </a:p>
        </p:txBody>
      </p:sp>
    </p:spTree>
    <p:extLst>
      <p:ext uri="{BB962C8B-B14F-4D97-AF65-F5344CB8AC3E}">
        <p14:creationId xmlns:p14="http://schemas.microsoft.com/office/powerpoint/2010/main" val="26822733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C0D794-DE6C-5C46-A7AD-0C0D2EA46A83}"/>
              </a:ext>
            </a:extLst>
          </p:cNvPr>
          <p:cNvSpPr>
            <a:spLocks noGrp="1"/>
          </p:cNvSpPr>
          <p:nvPr>
            <p:ph idx="1"/>
          </p:nvPr>
        </p:nvSpPr>
        <p:spPr>
          <a:xfrm>
            <a:off x="304800" y="1257300"/>
            <a:ext cx="7463112" cy="4343400"/>
          </a:xfrm>
        </p:spPr>
        <p:txBody>
          <a:bodyPr/>
          <a:lstStyle/>
          <a:p>
            <a:pPr marL="0" indent="0">
              <a:spcBef>
                <a:spcPts val="0"/>
              </a:spcBef>
              <a:buNone/>
            </a:pPr>
            <a:r>
              <a:rPr lang="en-US" sz="1800" b="1" dirty="0">
                <a:solidFill>
                  <a:schemeClr val="accent6">
                    <a:lumMod val="50000"/>
                  </a:schemeClr>
                </a:solidFill>
              </a:rPr>
              <a:t>3.3 </a:t>
            </a:r>
            <a:r>
              <a:rPr lang="en-US" sz="1800" b="1" i="1" dirty="0">
                <a:solidFill>
                  <a:schemeClr val="accent6">
                    <a:lumMod val="50000"/>
                  </a:schemeClr>
                </a:solidFill>
              </a:rPr>
              <a:t>Coach explores what is important or meaningful to the client about the goal</a:t>
            </a:r>
          </a:p>
          <a:p>
            <a:pPr marL="0" indent="0">
              <a:spcBef>
                <a:spcPts val="0"/>
              </a:spcBef>
              <a:buNone/>
            </a:pPr>
            <a:endParaRPr lang="en-US" sz="1800" b="1" dirty="0">
              <a:solidFill>
                <a:schemeClr val="accent6">
                  <a:lumMod val="50000"/>
                </a:schemeClr>
              </a:solidFill>
            </a:endParaRPr>
          </a:p>
          <a:p>
            <a:pPr marL="266700" indent="-266700">
              <a:spcBef>
                <a:spcPts val="0"/>
              </a:spcBef>
            </a:pPr>
            <a:r>
              <a:rPr lang="en-US" sz="1800" dirty="0"/>
              <a:t>Ask the client a question like “why is this coming up for you now” or “what would it mean to you if you were to accomplish this goal”? </a:t>
            </a:r>
          </a:p>
          <a:p>
            <a:pPr marL="266700" indent="-266700">
              <a:spcBef>
                <a:spcPts val="0"/>
              </a:spcBef>
            </a:pPr>
            <a:r>
              <a:rPr lang="en-US" sz="1800" dirty="0"/>
              <a:t>Explore the personal or professional relevance of the goal</a:t>
            </a:r>
          </a:p>
          <a:p>
            <a:pPr marL="266700" indent="-266700">
              <a:spcBef>
                <a:spcPts val="0"/>
              </a:spcBef>
            </a:pPr>
            <a:r>
              <a:rPr lang="en-US" sz="1800" dirty="0"/>
              <a:t>If this is evident in how the client describes the goal, there is no need to inquire further</a:t>
            </a:r>
          </a:p>
          <a:p>
            <a:pPr marL="266700" indent="-266700">
              <a:spcBef>
                <a:spcPts val="0"/>
              </a:spcBef>
            </a:pPr>
            <a:endParaRPr lang="en-US" sz="1800" dirty="0"/>
          </a:p>
          <a:p>
            <a:pPr marL="0" indent="0">
              <a:spcBef>
                <a:spcPts val="0"/>
              </a:spcBef>
              <a:buNone/>
            </a:pPr>
            <a:endParaRPr lang="en-US" sz="1800" i="1" dirty="0"/>
          </a:p>
          <a:p>
            <a:pPr marL="0" indent="0">
              <a:spcBef>
                <a:spcPts val="0"/>
              </a:spcBef>
              <a:buNone/>
            </a:pPr>
            <a:r>
              <a:rPr lang="en-US" sz="1800" b="1" dirty="0">
                <a:solidFill>
                  <a:schemeClr val="accent6">
                    <a:lumMod val="50000"/>
                  </a:schemeClr>
                </a:solidFill>
              </a:rPr>
              <a:t>3.4 </a:t>
            </a:r>
            <a:r>
              <a:rPr lang="en-US" sz="1800" b="1" i="1" dirty="0">
                <a:solidFill>
                  <a:schemeClr val="accent6">
                    <a:lumMod val="50000"/>
                  </a:schemeClr>
                </a:solidFill>
              </a:rPr>
              <a:t>Coach partners with the client to define what the client believes they need to address to achieve what they want from the session</a:t>
            </a:r>
          </a:p>
          <a:p>
            <a:pPr marL="0" indent="0">
              <a:spcBef>
                <a:spcPts val="0"/>
              </a:spcBef>
              <a:buNone/>
            </a:pPr>
            <a:endParaRPr lang="en-US" sz="1800" b="1" i="1" dirty="0">
              <a:solidFill>
                <a:schemeClr val="accent6">
                  <a:lumMod val="50000"/>
                </a:schemeClr>
              </a:solidFill>
            </a:endParaRPr>
          </a:p>
          <a:p>
            <a:pPr marL="320675" indent="-320675">
              <a:spcBef>
                <a:spcPts val="0"/>
              </a:spcBef>
            </a:pPr>
            <a:r>
              <a:rPr lang="en-US" sz="1800" dirty="0"/>
              <a:t>Ask the client a question like “what is the first question you need to answer in order to get to this goal?” or “what might get in the way of you achieving this session goal?”</a:t>
            </a:r>
          </a:p>
          <a:p>
            <a:pPr marL="320675" indent="-320675">
              <a:spcBef>
                <a:spcPts val="0"/>
              </a:spcBef>
            </a:pPr>
            <a:r>
              <a:rPr lang="en-US" sz="1800" dirty="0"/>
              <a:t>If the client volunteers this, verbally reconfirm what you have heard</a:t>
            </a:r>
          </a:p>
          <a:p>
            <a:pPr marL="0" indent="0">
              <a:spcBef>
                <a:spcPts val="0"/>
              </a:spcBef>
              <a:buNone/>
            </a:pPr>
            <a:endParaRPr lang="en-US" sz="1800" dirty="0"/>
          </a:p>
        </p:txBody>
      </p:sp>
    </p:spTree>
    <p:extLst>
      <p:ext uri="{BB962C8B-B14F-4D97-AF65-F5344CB8AC3E}">
        <p14:creationId xmlns:p14="http://schemas.microsoft.com/office/powerpoint/2010/main" val="33502634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11AEE-60A7-284D-882B-89638BF0EF58}"/>
              </a:ext>
            </a:extLst>
          </p:cNvPr>
          <p:cNvSpPr>
            <a:spLocks noGrp="1"/>
          </p:cNvSpPr>
          <p:nvPr>
            <p:ph type="title"/>
          </p:nvPr>
        </p:nvSpPr>
        <p:spPr/>
        <p:txBody>
          <a:bodyPr/>
          <a:lstStyle/>
          <a:p>
            <a:r>
              <a:rPr lang="en-US" dirty="0"/>
              <a:t>In short</a:t>
            </a:r>
          </a:p>
        </p:txBody>
      </p:sp>
      <p:sp>
        <p:nvSpPr>
          <p:cNvPr id="3" name="Content Placeholder 2">
            <a:extLst>
              <a:ext uri="{FF2B5EF4-FFF2-40B4-BE49-F238E27FC236}">
                <a16:creationId xmlns:a16="http://schemas.microsoft.com/office/drawing/2014/main" id="{F2A38DF3-17C7-F34A-8537-E69D77C01118}"/>
              </a:ext>
            </a:extLst>
          </p:cNvPr>
          <p:cNvSpPr>
            <a:spLocks noGrp="1"/>
          </p:cNvSpPr>
          <p:nvPr>
            <p:ph idx="1"/>
          </p:nvPr>
        </p:nvSpPr>
        <p:spPr>
          <a:xfrm>
            <a:off x="326488" y="1905000"/>
            <a:ext cx="7463112" cy="4343400"/>
          </a:xfrm>
        </p:spPr>
        <p:txBody>
          <a:bodyPr/>
          <a:lstStyle/>
          <a:p>
            <a:r>
              <a:rPr lang="en-US" sz="2000" dirty="0"/>
              <a:t>Ask the client what they want</a:t>
            </a:r>
          </a:p>
          <a:p>
            <a:endParaRPr lang="en-US" sz="2000" dirty="0"/>
          </a:p>
          <a:p>
            <a:r>
              <a:rPr lang="en-US" sz="2000" dirty="0"/>
              <a:t>Help them identify measures of success (what would you like to walk away with)</a:t>
            </a:r>
          </a:p>
          <a:p>
            <a:endParaRPr lang="en-US" sz="2000" dirty="0"/>
          </a:p>
          <a:p>
            <a:r>
              <a:rPr lang="en-US" sz="2000" dirty="0"/>
              <a:t>Explore why this goal is important for them</a:t>
            </a:r>
          </a:p>
          <a:p>
            <a:endParaRPr lang="en-US" sz="2000" dirty="0"/>
          </a:p>
          <a:p>
            <a:r>
              <a:rPr lang="en-US" sz="2000" dirty="0"/>
              <a:t>Allow them to choose the starting point (Explore what is currently coming in the way or the first question to be answered)</a:t>
            </a:r>
          </a:p>
          <a:p>
            <a:endParaRPr lang="en-US" sz="2000" dirty="0"/>
          </a:p>
        </p:txBody>
      </p:sp>
    </p:spTree>
    <p:extLst>
      <p:ext uri="{BB962C8B-B14F-4D97-AF65-F5344CB8AC3E}">
        <p14:creationId xmlns:p14="http://schemas.microsoft.com/office/powerpoint/2010/main" val="1236296369"/>
      </p:ext>
    </p:extLst>
  </p:cSld>
  <p:clrMapOvr>
    <a:masterClrMapping/>
  </p:clrMapOvr>
  <p:transition/>
</p:sld>
</file>

<file path=ppt/theme/theme1.xml><?xml version="1.0" encoding="utf-8"?>
<a:theme xmlns:a="http://schemas.openxmlformats.org/drawingml/2006/main" name="PPT_Template_Corp_4x3_WHT_REV3_PGnumb">
  <a:themeElements>
    <a:clrScheme name="PPT_Template_Corp_4x3_WHT_REV3_PGnumb 1">
      <a:dk1>
        <a:srgbClr val="000000"/>
      </a:dk1>
      <a:lt1>
        <a:srgbClr val="FFFFFF"/>
      </a:lt1>
      <a:dk2>
        <a:srgbClr val="76B900"/>
      </a:dk2>
      <a:lt2>
        <a:srgbClr val="808080"/>
      </a:lt2>
      <a:accent1>
        <a:srgbClr val="33CCCC"/>
      </a:accent1>
      <a:accent2>
        <a:srgbClr val="FF9933"/>
      </a:accent2>
      <a:accent3>
        <a:srgbClr val="FFFFFF"/>
      </a:accent3>
      <a:accent4>
        <a:srgbClr val="000000"/>
      </a:accent4>
      <a:accent5>
        <a:srgbClr val="ADE2E2"/>
      </a:accent5>
      <a:accent6>
        <a:srgbClr val="E78A2D"/>
      </a:accent6>
      <a:hlink>
        <a:srgbClr val="99CCFF"/>
      </a:hlink>
      <a:folHlink>
        <a:srgbClr val="0000FF"/>
      </a:folHlink>
    </a:clrScheme>
    <a:fontScheme name="PPT_Template_Corp_4x3_WHT_REV3_PGnumb">
      <a:majorFont>
        <a:latin typeface="Fontin"/>
        <a:ea typeface=""/>
        <a:cs typeface=""/>
      </a:majorFont>
      <a:minorFont>
        <a:latin typeface="Fonti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_Template_Corp_4x3_WHT_REV3_PGnumb 1">
        <a:dk1>
          <a:srgbClr val="000000"/>
        </a:dk1>
        <a:lt1>
          <a:srgbClr val="FFFFFF"/>
        </a:lt1>
        <a:dk2>
          <a:srgbClr val="76B900"/>
        </a:dk2>
        <a:lt2>
          <a:srgbClr val="808080"/>
        </a:lt2>
        <a:accent1>
          <a:srgbClr val="33CCCC"/>
        </a:accent1>
        <a:accent2>
          <a:srgbClr val="FF9933"/>
        </a:accent2>
        <a:accent3>
          <a:srgbClr val="FFFFFF"/>
        </a:accent3>
        <a:accent4>
          <a:srgbClr val="000000"/>
        </a:accent4>
        <a:accent5>
          <a:srgbClr val="ADE2E2"/>
        </a:accent5>
        <a:accent6>
          <a:srgbClr val="E78A2D"/>
        </a:accent6>
        <a:hlink>
          <a:srgbClr val="99CCFF"/>
        </a:hlink>
        <a:folHlink>
          <a:srgbClr val="0000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69665</TotalTime>
  <Words>2935</Words>
  <Application>Microsoft Macintosh PowerPoint</Application>
  <PresentationFormat>On-screen Show (4:3)</PresentationFormat>
  <Paragraphs>259</Paragraphs>
  <Slides>34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Fontin</vt:lpstr>
      <vt:lpstr>Lucida Sans Unicode</vt:lpstr>
      <vt:lpstr>Wingdings</vt:lpstr>
      <vt:lpstr>PPT_Template_Corp_4x3_WHT_REV3_PGnumb</vt:lpstr>
      <vt:lpstr>What is the PCC all about?</vt:lpstr>
      <vt:lpstr>The PCC is the second level of ICF certification</vt:lpstr>
      <vt:lpstr>The requirements</vt:lpstr>
      <vt:lpstr>What does coaching at the PCC level mean?</vt:lpstr>
      <vt:lpstr>Things to remember</vt:lpstr>
      <vt:lpstr>PowerPoint Presentation</vt:lpstr>
      <vt:lpstr>Competency 3: Establishes and maintains agreements</vt:lpstr>
      <vt:lpstr>PowerPoint Presentation</vt:lpstr>
      <vt:lpstr>In short</vt:lpstr>
      <vt:lpstr>Competency 4: Cultivates trust and safety</vt:lpstr>
      <vt:lpstr>Competency 4: Cultivates trust and safety</vt:lpstr>
      <vt:lpstr>In sum</vt:lpstr>
      <vt:lpstr>Competency 5: Maintains presence</vt:lpstr>
      <vt:lpstr>Competency 5: Maintains presence</vt:lpstr>
      <vt:lpstr>PowerPoint Presentation</vt:lpstr>
      <vt:lpstr>In short</vt:lpstr>
      <vt:lpstr>Competency 6: Listens actively</vt:lpstr>
      <vt:lpstr>Competency 6: Listens actively</vt:lpstr>
      <vt:lpstr>Competency 6: Listens actively</vt:lpstr>
      <vt:lpstr>Competency 6: Listens actively</vt:lpstr>
      <vt:lpstr>PowerPoint Presentation</vt:lpstr>
      <vt:lpstr>To sum up</vt:lpstr>
      <vt:lpstr>Competency 7: Evokes awareness</vt:lpstr>
      <vt:lpstr>PowerPoint Presentation</vt:lpstr>
      <vt:lpstr>PowerPoint Presentation</vt:lpstr>
      <vt:lpstr>PowerPoint Presentation</vt:lpstr>
      <vt:lpstr>PowerPoint Presentation</vt:lpstr>
      <vt:lpstr>Competency 8: Facilitates client growth</vt:lpstr>
      <vt:lpstr>Competency 8: Facilitates client growth</vt:lpstr>
      <vt:lpstr>PowerPoint Presentation</vt:lpstr>
      <vt:lpstr>What is the credentialing exam?</vt:lpstr>
      <vt:lpstr>PowerPoint Presentation</vt:lpstr>
      <vt:lpstr>PowerPoint Presentation</vt:lpstr>
      <vt:lpstr>For more information, please write to deepa@navgati.in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Teleconferencing</dc:title>
  <dc:subject/>
  <dc:creator>GOPA</dc:creator>
  <cp:keywords/>
  <dc:description/>
  <cp:lastModifiedBy>sunitha krishnamurthi</cp:lastModifiedBy>
  <cp:revision>1021</cp:revision>
  <dcterms:created xsi:type="dcterms:W3CDTF">2007-07-24T15:03:18Z</dcterms:created>
  <dcterms:modified xsi:type="dcterms:W3CDTF">2026-01-12T09:26:28Z</dcterms:modified>
  <cp:category/>
</cp:coreProperties>
</file>